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imes New Roman Bold" charset="1" panose="02030802070405020303"/>
      <p:regular r:id="rId21"/>
    </p:embeddedFont>
    <p:embeddedFont>
      <p:font typeface="Times New Roman" charset="1" panose="02030502070405020303"/>
      <p:regular r:id="rId22"/>
    </p:embeddedFont>
    <p:embeddedFont>
      <p:font typeface="Times New Roman Italics" charset="1" panose="020305020704050903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fonts/font22.fntdata" Type="http://schemas.openxmlformats.org/officeDocument/2006/relationships/font"/><Relationship Id="rId23" Target="notesSlides/notesSlide2.xml" Type="http://schemas.openxmlformats.org/officeDocument/2006/relationships/notesSlide"/><Relationship Id="rId24" Target="fonts/font24.fntdata" Type="http://schemas.openxmlformats.org/officeDocument/2006/relationships/font"/><Relationship Id="rId25" Target="notesSlides/notesSlide3.xml" Type="http://schemas.openxmlformats.org/officeDocument/2006/relationships/notesSlide"/><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notesSlides/notesSlide7.xml" Type="http://schemas.openxmlformats.org/officeDocument/2006/relationships/notesSlide"/><Relationship Id="rId3" Target="viewProps.xml" Type="http://schemas.openxmlformats.org/officeDocument/2006/relationships/viewProps"/><Relationship Id="rId30" Target="notesSlides/notesSlide8.xml" Type="http://schemas.openxmlformats.org/officeDocument/2006/relationships/notesSlide"/><Relationship Id="rId31" Target="notesSlides/notesSlide9.xml" Type="http://schemas.openxmlformats.org/officeDocument/2006/relationships/notesSlide"/><Relationship Id="rId32" Target="notesSlides/notesSlide10.xml" Type="http://schemas.openxmlformats.org/officeDocument/2006/relationships/notesSlide"/><Relationship Id="rId33" Target="notesSlides/notesSlide11.xml" Type="http://schemas.openxmlformats.org/officeDocument/2006/relationships/notesSlide"/><Relationship Id="rId34" Target="notesSlides/notesSlide12.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 everyone so now I will be presenting my final year project presentation, which is the Car Warehouse System. This is an online system, which is made in Python that manages car inventories for both the customers and administrators.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the end result is that the system does perform its job quite effectively. The next thing I want to do is to enhance the user experience by adding a nice graphical interface, a proper database, and login functionalities for better security in the future.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Car Warehouse System allows the all its users to view, search, and also sort the car listings, while for a user administrator can also manage the inventory. The language used in this system is Python and in this project the basic file handling with a simple functional terminal interface is used.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most small-scale dealers still maintain all records in a manual fashion or with by taking help of spreadsheets, thus it creates the chances for errors and inefficiency. This project aims to fulfil the need for a cost-effective digital tool which can assist for managing and tracking the availability of car.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primary objective was to provide user-friendly options for searching, which will help the admin Undo within shops.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Python was selected for its simplicity and readability. Data is stored in CSV files, which together make the project platform-independent and ready for deployment without taking help of any other database.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system has the user mode, in which it allows customers to explore all the available cars by applying different types of filters. It also allows the sort preferences. This feature makes the system easy to navigate to the right option easily.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Admins have dedicated controls to manage car data efficiently. The update feature allows them to modify key fields without deleting full records or rewriting them.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Design: Modular state is emphasized while designing the individual functions to handle data load, display, and updates. Run independently with whatever admin and user aspects share the core logic to make code repeat.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system was human-tested with a range of varying scenarios that extend to edge cases like invalid input. Terminal outputs are hoped to show that the system outperformed in search, sort, and update.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https://core.ac.uk/download/pdf/322571503.pdf" TargetMode="External" Type="http://schemas.openxmlformats.org/officeDocument/2006/relationships/hyperlink"/><Relationship Id="rId11" Target="https://doi.org/10.1016/j.jretai.2020.08.001" TargetMode="External" Type="http://schemas.openxmlformats.org/officeDocument/2006/relationships/hyperlink"/><Relationship Id="rId12" Target="https://doi.org/10.54060/jieee/002.01.001" TargetMode="External" Type="http://schemas.openxmlformats.org/officeDocument/2006/relationships/hyperlink"/><Relationship Id="rId2" Target="../notesSlides/notesSlide11.xml" Type="http://schemas.openxmlformats.org/officeDocument/2006/relationships/notesSlide"/><Relationship Id="rId3" Target="../media/image31.jpeg" Type="http://schemas.openxmlformats.org/officeDocument/2006/relationships/image"/><Relationship Id="rId4" Target="https://doi.org/10.1109/ICT-PEP50916.2020.9249838" TargetMode="External" Type="http://schemas.openxmlformats.org/officeDocument/2006/relationships/hyperlink"/><Relationship Id="rId5" Target="https://doi.org/10.1109/c358072.2023.10436291" TargetMode="External" Type="http://schemas.openxmlformats.org/officeDocument/2006/relationships/hyperlink"/><Relationship Id="rId6" Target="https://www.google.co.in/books/edition/Introduction_to_Logistics_Systems_Manage/pzeVEAAAQBAJ?hl=en&amp;gbpv=0" TargetMode="External" Type="http://schemas.openxmlformats.org/officeDocument/2006/relationships/hyperlink"/><Relationship Id="rId7" Target="http://ir.juit.ac.in:8080/jspui/jspui/handle/123456789/9867" TargetMode="External" Type="http://schemas.openxmlformats.org/officeDocument/2006/relationships/hyperlink"/><Relationship Id="rId8" Target="http://ir.juit.ac.in:8080/jspui/jspui/handle/123456789/9867" TargetMode="External" Type="http://schemas.openxmlformats.org/officeDocument/2006/relationships/hyperlink"/><Relationship Id="rId9" Target="https://doi.org/10.1007/978-3-030-30577-2_72"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6.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1.jpe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1.jpe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6583470" y="0"/>
            <a:ext cx="1704530" cy="10287000"/>
          </a:xfrm>
          <a:custGeom>
            <a:avLst/>
            <a:gdLst/>
            <a:ahLst/>
            <a:cxnLst/>
            <a:rect r="r" b="b" t="t" l="l"/>
            <a:pathLst>
              <a:path h="10287000" w="1704530">
                <a:moveTo>
                  <a:pt x="0" y="0"/>
                </a:moveTo>
                <a:lnTo>
                  <a:pt x="1704530" y="0"/>
                </a:lnTo>
                <a:lnTo>
                  <a:pt x="1704530" y="10287000"/>
                </a:lnTo>
                <a:lnTo>
                  <a:pt x="0" y="10287000"/>
                </a:lnTo>
                <a:lnTo>
                  <a:pt x="0" y="0"/>
                </a:lnTo>
                <a:close/>
              </a:path>
            </a:pathLst>
          </a:custGeom>
          <a:blipFill>
            <a:blip r:embed="rId4">
              <a:alphaModFix amt="19999"/>
            </a:blip>
            <a:stretch>
              <a:fillRect l="-173793" t="0" r="-632036" b="0"/>
            </a:stretch>
          </a:blipFill>
        </p:spPr>
      </p:sp>
      <p:grpSp>
        <p:nvGrpSpPr>
          <p:cNvPr name="Group 4" id="4"/>
          <p:cNvGrpSpPr/>
          <p:nvPr/>
        </p:nvGrpSpPr>
        <p:grpSpPr>
          <a:xfrm rot="0">
            <a:off x="3904061" y="1444514"/>
            <a:ext cx="10479878" cy="4273771"/>
            <a:chOff x="0" y="0"/>
            <a:chExt cx="13973171" cy="5698362"/>
          </a:xfrm>
        </p:grpSpPr>
        <p:sp>
          <p:nvSpPr>
            <p:cNvPr name="TextBox 5" id="5"/>
            <p:cNvSpPr txBox="true"/>
            <p:nvPr/>
          </p:nvSpPr>
          <p:spPr>
            <a:xfrm rot="0">
              <a:off x="0" y="0"/>
              <a:ext cx="13973171" cy="3716866"/>
            </a:xfrm>
            <a:prstGeom prst="rect">
              <a:avLst/>
            </a:prstGeom>
          </p:spPr>
          <p:txBody>
            <a:bodyPr anchor="t" rtlCol="false" tIns="0" lIns="0" bIns="0" rIns="0">
              <a:spAutoFit/>
            </a:bodyPr>
            <a:lstStyle/>
            <a:p>
              <a:pPr algn="ctr" marL="0" indent="0" lvl="0">
                <a:lnSpc>
                  <a:spcPts val="9999"/>
                </a:lnSpc>
              </a:pPr>
              <a:r>
                <a:rPr lang="en-US" b="true" sz="9999">
                  <a:solidFill>
                    <a:srgbClr val="000000"/>
                  </a:solidFill>
                  <a:latin typeface="Times New Roman Bold"/>
                  <a:ea typeface="Times New Roman Bold"/>
                  <a:cs typeface="Times New Roman Bold"/>
                  <a:sym typeface="Times New Roman Bold"/>
                </a:rPr>
                <a:t>Ca</a:t>
              </a:r>
              <a:r>
                <a:rPr lang="en-US" b="true" sz="9999">
                  <a:solidFill>
                    <a:srgbClr val="000000"/>
                  </a:solidFill>
                  <a:latin typeface="Times New Roman Bold"/>
                  <a:ea typeface="Times New Roman Bold"/>
                  <a:cs typeface="Times New Roman Bold"/>
                  <a:sym typeface="Times New Roman Bold"/>
                </a:rPr>
                <a:t>r Warehouse System</a:t>
              </a:r>
            </a:p>
          </p:txBody>
        </p:sp>
        <p:sp>
          <p:nvSpPr>
            <p:cNvPr name="TextBox 6" id="6"/>
            <p:cNvSpPr txBox="true"/>
            <p:nvPr/>
          </p:nvSpPr>
          <p:spPr>
            <a:xfrm rot="0">
              <a:off x="0" y="3809237"/>
              <a:ext cx="13973171" cy="1889125"/>
            </a:xfrm>
            <a:prstGeom prst="rect">
              <a:avLst/>
            </a:prstGeom>
          </p:spPr>
          <p:txBody>
            <a:bodyPr anchor="t" rtlCol="false" tIns="0" lIns="0" bIns="0" rIns="0">
              <a:spAutoFit/>
            </a:bodyPr>
            <a:lstStyle/>
            <a:p>
              <a:pPr algn="ctr" marL="0" indent="0" lvl="0">
                <a:lnSpc>
                  <a:spcPts val="5399"/>
                </a:lnSpc>
              </a:pPr>
              <a:r>
                <a:rPr lang="en-US" sz="4499">
                  <a:solidFill>
                    <a:srgbClr val="000000"/>
                  </a:solidFill>
                  <a:latin typeface="Times New Roman"/>
                  <a:ea typeface="Times New Roman"/>
                  <a:cs typeface="Times New Roman"/>
                  <a:sym typeface="Times New Roman"/>
                </a:rPr>
                <a:t>System f</a:t>
              </a:r>
              <a:r>
                <a:rPr lang="en-US" sz="4499">
                  <a:solidFill>
                    <a:srgbClr val="000000"/>
                  </a:solidFill>
                  <a:latin typeface="Times New Roman"/>
                  <a:ea typeface="Times New Roman"/>
                  <a:cs typeface="Times New Roman"/>
                  <a:sym typeface="Times New Roman"/>
                </a:rPr>
                <a:t>or both the customers and administrators</a:t>
              </a:r>
            </a:p>
          </p:txBody>
        </p:sp>
      </p:grpSp>
      <p:sp>
        <p:nvSpPr>
          <p:cNvPr name="AutoShape 7" id="7"/>
          <p:cNvSpPr/>
          <p:nvPr/>
        </p:nvSpPr>
        <p:spPr>
          <a:xfrm>
            <a:off x="3904061" y="4218042"/>
            <a:ext cx="10479878" cy="0"/>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14216085" y="1028700"/>
            <a:ext cx="3043215" cy="2329443"/>
          </a:xfrm>
          <a:custGeom>
            <a:avLst/>
            <a:gdLst/>
            <a:ahLst/>
            <a:cxnLst/>
            <a:rect r="r" b="b" t="t" l="l"/>
            <a:pathLst>
              <a:path h="2329443" w="3043215">
                <a:moveTo>
                  <a:pt x="0" y="0"/>
                </a:moveTo>
                <a:lnTo>
                  <a:pt x="3043215" y="0"/>
                </a:lnTo>
                <a:lnTo>
                  <a:pt x="3043215" y="2329443"/>
                </a:lnTo>
                <a:lnTo>
                  <a:pt x="0" y="2329443"/>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28700" y="1143000"/>
            <a:ext cx="2079332" cy="2067990"/>
          </a:xfrm>
          <a:custGeom>
            <a:avLst/>
            <a:gdLst/>
            <a:ahLst/>
            <a:cxnLst/>
            <a:rect r="r" b="b" t="t" l="l"/>
            <a:pathLst>
              <a:path h="2067990" w="2079332">
                <a:moveTo>
                  <a:pt x="0" y="0"/>
                </a:moveTo>
                <a:lnTo>
                  <a:pt x="2079332" y="0"/>
                </a:lnTo>
                <a:lnTo>
                  <a:pt x="2079332" y="2067990"/>
                </a:lnTo>
                <a:lnTo>
                  <a:pt x="0" y="2067990"/>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904061" y="5730729"/>
            <a:ext cx="10479878" cy="3438525"/>
          </a:xfrm>
          <a:prstGeom prst="rect">
            <a:avLst/>
          </a:prstGeom>
        </p:spPr>
        <p:txBody>
          <a:bodyPr anchor="t" rtlCol="false" tIns="0" lIns="0" bIns="0" rIns="0">
            <a:spAutoFit/>
          </a:bodyPr>
          <a:lstStyle/>
          <a:p>
            <a:pPr algn="l" marL="0" indent="0" lvl="0">
              <a:lnSpc>
                <a:spcPts val="6749"/>
              </a:lnSpc>
            </a:pPr>
            <a:r>
              <a:rPr lang="en-US" sz="4499">
                <a:solidFill>
                  <a:srgbClr val="000000"/>
                </a:solidFill>
                <a:latin typeface="Times New Roman"/>
                <a:ea typeface="Times New Roman"/>
                <a:cs typeface="Times New Roman"/>
                <a:sym typeface="Times New Roman"/>
              </a:rPr>
              <a:t>Student Nam</a:t>
            </a:r>
            <a:r>
              <a:rPr lang="en-US" sz="4499">
                <a:solidFill>
                  <a:srgbClr val="000000"/>
                </a:solidFill>
                <a:latin typeface="Times New Roman"/>
                <a:ea typeface="Times New Roman"/>
                <a:cs typeface="Times New Roman"/>
                <a:sym typeface="Times New Roman"/>
              </a:rPr>
              <a:t>e: </a:t>
            </a:r>
          </a:p>
          <a:p>
            <a:pPr algn="l" marL="0" indent="0" lvl="0">
              <a:lnSpc>
                <a:spcPts val="6749"/>
              </a:lnSpc>
            </a:pPr>
            <a:r>
              <a:rPr lang="en-US" sz="4499">
                <a:solidFill>
                  <a:srgbClr val="000000"/>
                </a:solidFill>
                <a:latin typeface="Times New Roman"/>
                <a:ea typeface="Times New Roman"/>
                <a:cs typeface="Times New Roman"/>
                <a:sym typeface="Times New Roman"/>
              </a:rPr>
              <a:t>Student ID: </a:t>
            </a:r>
          </a:p>
          <a:p>
            <a:pPr algn="l" marL="0" indent="0" lvl="0">
              <a:lnSpc>
                <a:spcPts val="6749"/>
              </a:lnSpc>
            </a:pPr>
            <a:r>
              <a:rPr lang="en-US" sz="4499">
                <a:solidFill>
                  <a:srgbClr val="000000"/>
                </a:solidFill>
                <a:latin typeface="Times New Roman"/>
                <a:ea typeface="Times New Roman"/>
                <a:cs typeface="Times New Roman"/>
                <a:sym typeface="Times New Roman"/>
              </a:rPr>
              <a:t>Supervisor's Name: </a:t>
            </a:r>
          </a:p>
          <a:p>
            <a:pPr algn="l" marL="0" indent="0" lvl="0">
              <a:lnSpc>
                <a:spcPts val="6749"/>
              </a:lnSpc>
            </a:pPr>
            <a:r>
              <a:rPr lang="en-US" sz="4499">
                <a:solidFill>
                  <a:srgbClr val="000000"/>
                </a:solidFill>
                <a:latin typeface="Times New Roman"/>
                <a:ea typeface="Times New Roman"/>
                <a:cs typeface="Times New Roman"/>
                <a:sym typeface="Times New Roman"/>
              </a:rPr>
              <a:t>Module: SEN4000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FEE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13201"/>
          </a:xfrm>
          <a:custGeom>
            <a:avLst/>
            <a:gdLst/>
            <a:ahLst/>
            <a:cxnLst/>
            <a:rect r="r" b="b" t="t" l="l"/>
            <a:pathLst>
              <a:path h="10213201" w="18288000">
                <a:moveTo>
                  <a:pt x="0" y="0"/>
                </a:moveTo>
                <a:lnTo>
                  <a:pt x="18288000" y="0"/>
                </a:lnTo>
                <a:lnTo>
                  <a:pt x="18288000" y="10213201"/>
                </a:lnTo>
                <a:lnTo>
                  <a:pt x="0" y="10213201"/>
                </a:lnTo>
                <a:lnTo>
                  <a:pt x="0" y="0"/>
                </a:lnTo>
                <a:close/>
              </a:path>
            </a:pathLst>
          </a:custGeom>
          <a:blipFill>
            <a:blip r:embed="rId3">
              <a:alphaModFix amt="25000"/>
            </a:blip>
            <a:stretch>
              <a:fillRect l="0" t="-9650" r="0" b="-9650"/>
            </a:stretch>
          </a:blipFill>
        </p:spPr>
      </p:sp>
      <p:sp>
        <p:nvSpPr>
          <p:cNvPr name="TextBox 3" id="3"/>
          <p:cNvSpPr txBox="true"/>
          <p:nvPr/>
        </p:nvSpPr>
        <p:spPr>
          <a:xfrm rot="0">
            <a:off x="1050817" y="927454"/>
            <a:ext cx="16208483" cy="993775"/>
          </a:xfrm>
          <a:prstGeom prst="rect">
            <a:avLst/>
          </a:prstGeom>
        </p:spPr>
        <p:txBody>
          <a:bodyPr anchor="t" rtlCol="false" tIns="0" lIns="0" bIns="0" rIns="0">
            <a:spAutoFit/>
          </a:bodyPr>
          <a:lstStyle/>
          <a:p>
            <a:pPr algn="ctr" marL="0" indent="0" lvl="0">
              <a:lnSpc>
                <a:spcPts val="6500"/>
              </a:lnSpc>
            </a:pPr>
            <a:r>
              <a:rPr lang="en-US" b="true" sz="6500">
                <a:solidFill>
                  <a:srgbClr val="000000"/>
                </a:solidFill>
                <a:latin typeface="Times New Roman Bold"/>
                <a:ea typeface="Times New Roman Bold"/>
                <a:cs typeface="Times New Roman Bold"/>
                <a:sym typeface="Times New Roman Bold"/>
              </a:rPr>
              <a:t>Conc</a:t>
            </a:r>
            <a:r>
              <a:rPr lang="en-US" b="true" sz="6500">
                <a:solidFill>
                  <a:srgbClr val="000000"/>
                </a:solidFill>
                <a:latin typeface="Times New Roman Bold"/>
                <a:ea typeface="Times New Roman Bold"/>
                <a:cs typeface="Times New Roman Bold"/>
                <a:sym typeface="Times New Roman Bold"/>
              </a:rPr>
              <a:t>lusi</a:t>
            </a:r>
            <a:r>
              <a:rPr lang="en-US" b="true" sz="6500">
                <a:solidFill>
                  <a:srgbClr val="000000"/>
                </a:solidFill>
                <a:latin typeface="Times New Roman Bold"/>
                <a:ea typeface="Times New Roman Bold"/>
                <a:cs typeface="Times New Roman Bold"/>
                <a:sym typeface="Times New Roman Bold"/>
              </a:rPr>
              <a:t>on</a:t>
            </a:r>
          </a:p>
        </p:txBody>
      </p:sp>
      <p:sp>
        <p:nvSpPr>
          <p:cNvPr name="TextBox 4" id="4"/>
          <p:cNvSpPr txBox="true"/>
          <p:nvPr/>
        </p:nvSpPr>
        <p:spPr>
          <a:xfrm rot="0">
            <a:off x="1050817" y="1883129"/>
            <a:ext cx="16208479" cy="7267575"/>
          </a:xfrm>
          <a:prstGeom prst="rect">
            <a:avLst/>
          </a:prstGeom>
        </p:spPr>
        <p:txBody>
          <a:bodyPr anchor="t" rtlCol="false" tIns="0" lIns="0" bIns="0" rIns="0">
            <a:spAutoFit/>
          </a:bodyPr>
          <a:lstStyle/>
          <a:p>
            <a:pPr algn="l" marL="734061" indent="-367031" lvl="1">
              <a:lnSpc>
                <a:spcPts val="4080"/>
              </a:lnSpc>
              <a:buFont typeface="Arial"/>
              <a:buChar char="•"/>
            </a:pPr>
            <a:r>
              <a:rPr lang="en-US" b="true" sz="3400">
                <a:solidFill>
                  <a:srgbClr val="000000"/>
                </a:solidFill>
                <a:latin typeface="Times New Roman Bold"/>
                <a:ea typeface="Times New Roman Bold"/>
                <a:cs typeface="Times New Roman Bold"/>
                <a:sym typeface="Times New Roman Bold"/>
              </a:rPr>
              <a:t>Critical Analys</a:t>
            </a:r>
            <a:r>
              <a:rPr lang="en-US" b="true" sz="3400">
                <a:solidFill>
                  <a:srgbClr val="000000"/>
                </a:solidFill>
                <a:latin typeface="Times New Roman Bold"/>
                <a:ea typeface="Times New Roman Bold"/>
                <a:cs typeface="Times New Roman Bold"/>
                <a:sym typeface="Times New Roman Bold"/>
              </a:rPr>
              <a:t>is: </a:t>
            </a:r>
            <a:r>
              <a:rPr lang="en-US" sz="3400">
                <a:solidFill>
                  <a:srgbClr val="000000"/>
                </a:solidFill>
                <a:latin typeface="Times New Roman"/>
                <a:ea typeface="Times New Roman"/>
                <a:cs typeface="Times New Roman"/>
                <a:sym typeface="Times New Roman"/>
              </a:rPr>
              <a:t>The Car Warehouse System is able to achieve the initial goals of being an operational and user-friendly tool for car listing management purposes. This is a simple and easy solution for a small dealership or an individual who has an interest in inventory management systems. </a:t>
            </a:r>
          </a:p>
          <a:p>
            <a:pPr algn="l">
              <a:lnSpc>
                <a:spcPts val="4080"/>
              </a:lnSpc>
            </a:pPr>
          </a:p>
          <a:p>
            <a:pPr algn="l" marL="734061" indent="-367031" lvl="1">
              <a:lnSpc>
                <a:spcPts val="4080"/>
              </a:lnSpc>
              <a:buFont typeface="Arial"/>
              <a:buChar char="•"/>
            </a:pPr>
            <a:r>
              <a:rPr lang="en-US" b="true" sz="3400">
                <a:solidFill>
                  <a:srgbClr val="000000"/>
                </a:solidFill>
                <a:latin typeface="Times New Roman Bold"/>
                <a:ea typeface="Times New Roman Bold"/>
                <a:cs typeface="Times New Roman Bold"/>
                <a:sym typeface="Times New Roman Bold"/>
              </a:rPr>
              <a:t>Challenges Faced: </a:t>
            </a:r>
            <a:r>
              <a:rPr lang="en-US" sz="3400">
                <a:solidFill>
                  <a:srgbClr val="000000"/>
                </a:solidFill>
                <a:latin typeface="Times New Roman"/>
                <a:ea typeface="Times New Roman"/>
                <a:cs typeface="Times New Roman"/>
                <a:sym typeface="Times New Roman"/>
              </a:rPr>
              <a:t>The main challenge was to ensure the data handling and</a:t>
            </a:r>
            <a:r>
              <a:rPr lang="en-US" sz="3400">
                <a:solidFill>
                  <a:srgbClr val="000000"/>
                </a:solidFill>
                <a:latin typeface="Times New Roman"/>
                <a:ea typeface="Times New Roman"/>
                <a:cs typeface="Times New Roman"/>
                <a:sym typeface="Times New Roman"/>
              </a:rPr>
              <a:t> al</a:t>
            </a:r>
            <a:r>
              <a:rPr lang="en-US" sz="3400">
                <a:solidFill>
                  <a:srgbClr val="000000"/>
                </a:solidFill>
                <a:latin typeface="Times New Roman"/>
                <a:ea typeface="Times New Roman"/>
                <a:cs typeface="Times New Roman"/>
                <a:sym typeface="Times New Roman"/>
              </a:rPr>
              <a:t>so valid</a:t>
            </a:r>
            <a:r>
              <a:rPr lang="en-US" sz="3400">
                <a:solidFill>
                  <a:srgbClr val="000000"/>
                </a:solidFill>
                <a:latin typeface="Times New Roman"/>
                <a:ea typeface="Times New Roman"/>
                <a:cs typeface="Times New Roman"/>
                <a:sym typeface="Times New Roman"/>
              </a:rPr>
              <a:t>ation wit</a:t>
            </a:r>
            <a:r>
              <a:rPr lang="en-US" sz="3400">
                <a:solidFill>
                  <a:srgbClr val="000000"/>
                </a:solidFill>
                <a:latin typeface="Times New Roman"/>
                <a:ea typeface="Times New Roman"/>
                <a:cs typeface="Times New Roman"/>
                <a:sym typeface="Times New Roman"/>
              </a:rPr>
              <a:t>hout using GUI, because it requires careful error-checking in terminal-based input.</a:t>
            </a:r>
          </a:p>
          <a:p>
            <a:pPr algn="l">
              <a:lnSpc>
                <a:spcPts val="4080"/>
              </a:lnSpc>
            </a:pPr>
          </a:p>
          <a:p>
            <a:pPr algn="l" marL="734061" indent="-367031" lvl="1">
              <a:lnSpc>
                <a:spcPts val="4080"/>
              </a:lnSpc>
              <a:buFont typeface="Arial"/>
              <a:buChar char="•"/>
            </a:pPr>
            <a:r>
              <a:rPr lang="en-US" b="true" sz="3400">
                <a:solidFill>
                  <a:srgbClr val="000000"/>
                </a:solidFill>
                <a:latin typeface="Times New Roman Bold"/>
                <a:ea typeface="Times New Roman Bold"/>
                <a:cs typeface="Times New Roman Bold"/>
                <a:sym typeface="Times New Roman Bold"/>
              </a:rPr>
              <a:t>Future Scope: </a:t>
            </a:r>
            <a:r>
              <a:rPr lang="en-US" sz="3400">
                <a:solidFill>
                  <a:srgbClr val="000000"/>
                </a:solidFill>
                <a:latin typeface="Times New Roman"/>
                <a:ea typeface="Times New Roman"/>
                <a:cs typeface="Times New Roman"/>
                <a:sym typeface="Times New Roman"/>
              </a:rPr>
              <a:t>Some future improvements can be t</a:t>
            </a:r>
            <a:r>
              <a:rPr lang="en-US" sz="3400">
                <a:solidFill>
                  <a:srgbClr val="000000"/>
                </a:solidFill>
                <a:latin typeface="Times New Roman"/>
                <a:ea typeface="Times New Roman"/>
                <a:cs typeface="Times New Roman"/>
                <a:sym typeface="Times New Roman"/>
              </a:rPr>
              <a:t>he application of a graphical user interface using Tkinter or Flask; connection to an SQL database for better capacity scaling; and the introduction of login-based authentication for better security. All of these will improve the robustness of the system and suit its commercialization as well.</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FEEF5"/>
        </a:solidFill>
      </p:bgPr>
    </p:bg>
    <p:spTree>
      <p:nvGrpSpPr>
        <p:cNvPr id="1" name=""/>
        <p:cNvGrpSpPr/>
        <p:nvPr/>
      </p:nvGrpSpPr>
      <p:grpSpPr>
        <a:xfrm>
          <a:off x="0" y="0"/>
          <a:ext cx="0" cy="0"/>
          <a:chOff x="0" y="0"/>
          <a:chExt cx="0" cy="0"/>
        </a:xfrm>
      </p:grpSpPr>
      <p:grpSp>
        <p:nvGrpSpPr>
          <p:cNvPr name="Group 2" id="2"/>
          <p:cNvGrpSpPr/>
          <p:nvPr/>
        </p:nvGrpSpPr>
        <p:grpSpPr>
          <a:xfrm rot="0">
            <a:off x="13223298" y="0"/>
            <a:ext cx="5064702" cy="10287000"/>
            <a:chOff x="0" y="0"/>
            <a:chExt cx="525084" cy="1066506"/>
          </a:xfrm>
        </p:grpSpPr>
        <p:sp>
          <p:nvSpPr>
            <p:cNvPr name="Freeform 3" id="3"/>
            <p:cNvSpPr/>
            <p:nvPr/>
          </p:nvSpPr>
          <p:spPr>
            <a:xfrm flipH="false" flipV="false" rot="0">
              <a:off x="0" y="0"/>
              <a:ext cx="525084" cy="1066506"/>
            </a:xfrm>
            <a:custGeom>
              <a:avLst/>
              <a:gdLst/>
              <a:ahLst/>
              <a:cxnLst/>
              <a:rect r="r" b="b" t="t" l="l"/>
              <a:pathLst>
                <a:path h="1066506" w="525084">
                  <a:moveTo>
                    <a:pt x="0" y="0"/>
                  </a:moveTo>
                  <a:lnTo>
                    <a:pt x="525084" y="0"/>
                  </a:lnTo>
                  <a:lnTo>
                    <a:pt x="525084" y="1066506"/>
                  </a:lnTo>
                  <a:lnTo>
                    <a:pt x="0" y="1066506"/>
                  </a:lnTo>
                  <a:close/>
                </a:path>
              </a:pathLst>
            </a:custGeom>
            <a:blipFill>
              <a:blip r:embed="rId3"/>
              <a:stretch>
                <a:fillRect l="-102333" t="0" r="-102333" b="0"/>
              </a:stretch>
            </a:blipFill>
          </p:spPr>
        </p:sp>
      </p:grpSp>
      <p:sp>
        <p:nvSpPr>
          <p:cNvPr name="TextBox 4" id="4"/>
          <p:cNvSpPr txBox="true"/>
          <p:nvPr/>
        </p:nvSpPr>
        <p:spPr>
          <a:xfrm rot="0">
            <a:off x="1050817" y="857195"/>
            <a:ext cx="11806825" cy="844551"/>
          </a:xfrm>
          <a:prstGeom prst="rect">
            <a:avLst/>
          </a:prstGeom>
        </p:spPr>
        <p:txBody>
          <a:bodyPr anchor="t" rtlCol="false" tIns="0" lIns="0" bIns="0" rIns="0">
            <a:spAutoFit/>
          </a:bodyPr>
          <a:lstStyle/>
          <a:p>
            <a:pPr algn="ctr" marL="0" indent="0" lvl="0">
              <a:lnSpc>
                <a:spcPts val="5500"/>
              </a:lnSpc>
            </a:pPr>
            <a:r>
              <a:rPr lang="en-US" b="true" sz="5500">
                <a:solidFill>
                  <a:srgbClr val="000000"/>
                </a:solidFill>
                <a:latin typeface="Times New Roman Bold"/>
                <a:ea typeface="Times New Roman Bold"/>
                <a:cs typeface="Times New Roman Bold"/>
                <a:sym typeface="Times New Roman Bold"/>
              </a:rPr>
              <a:t>Ref</a:t>
            </a:r>
            <a:r>
              <a:rPr lang="en-US" b="true" sz="5500">
                <a:solidFill>
                  <a:srgbClr val="000000"/>
                </a:solidFill>
                <a:latin typeface="Times New Roman Bold"/>
                <a:ea typeface="Times New Roman Bold"/>
                <a:cs typeface="Times New Roman Bold"/>
                <a:sym typeface="Times New Roman Bold"/>
              </a:rPr>
              <a:t>erences</a:t>
            </a:r>
          </a:p>
        </p:txBody>
      </p:sp>
      <p:sp>
        <p:nvSpPr>
          <p:cNvPr name="TextBox 5" id="5"/>
          <p:cNvSpPr txBox="true"/>
          <p:nvPr/>
        </p:nvSpPr>
        <p:spPr>
          <a:xfrm rot="0">
            <a:off x="492404" y="1703333"/>
            <a:ext cx="12365238" cy="7905750"/>
          </a:xfrm>
          <a:prstGeom prst="rect">
            <a:avLst/>
          </a:prstGeom>
        </p:spPr>
        <p:txBody>
          <a:bodyPr anchor="t" rtlCol="false" tIns="0" lIns="0" bIns="0" rIns="0">
            <a:spAutoFit/>
          </a:bodyPr>
          <a:lstStyle/>
          <a:p>
            <a:pPr algn="just" marL="453398" indent="-226699" lvl="1">
              <a:lnSpc>
                <a:spcPts val="2520"/>
              </a:lnSpc>
              <a:buFont typeface="Arial"/>
              <a:buChar char="•"/>
            </a:pPr>
            <a:r>
              <a:rPr lang="en-US" sz="2100">
                <a:solidFill>
                  <a:srgbClr val="000000"/>
                </a:solidFill>
                <a:latin typeface="Times New Roman"/>
                <a:ea typeface="Times New Roman"/>
                <a:cs typeface="Times New Roman"/>
                <a:sym typeface="Times New Roman"/>
              </a:rPr>
              <a:t>Aji, P., Renata, D.A., Larasati, A. and Riza (2020). Development of Electric Vehicle Charging Station Management System in Urban Areas. [online] IEEE Xplore. doi: </a:t>
            </a:r>
            <a:r>
              <a:rPr lang="en-US" sz="2100" u="sng">
                <a:solidFill>
                  <a:srgbClr val="000000"/>
                </a:solidFill>
                <a:latin typeface="Times New Roman"/>
                <a:ea typeface="Times New Roman"/>
                <a:cs typeface="Times New Roman"/>
                <a:sym typeface="Times New Roman"/>
                <a:hlinkClick r:id="rId4" tooltip="https://doi.org/10.1109/ICT-PEP50916.2020.9249838"/>
              </a:rPr>
              <a:t>https://doi.org/10.1109/ICT-PEP50916.2020.9249838</a:t>
            </a:r>
            <a:r>
              <a:rPr lang="en-US" sz="2100">
                <a:solidFill>
                  <a:srgbClr val="000000"/>
                </a:solidFill>
                <a:latin typeface="Times New Roman"/>
                <a:ea typeface="Times New Roman"/>
                <a:cs typeface="Times New Roman"/>
                <a:sym typeface="Times New Roman"/>
              </a:rPr>
              <a:t>.</a:t>
            </a:r>
          </a:p>
          <a:p>
            <a:pPr algn="just" marL="453398" indent="-226699" lvl="1">
              <a:lnSpc>
                <a:spcPts val="2520"/>
              </a:lnSpc>
              <a:buFont typeface="Arial"/>
              <a:buChar char="•"/>
            </a:pPr>
            <a:r>
              <a:rPr lang="en-US" sz="2100">
                <a:solidFill>
                  <a:srgbClr val="000000"/>
                </a:solidFill>
                <a:latin typeface="Times New Roman"/>
                <a:ea typeface="Times New Roman"/>
                <a:cs typeface="Times New Roman"/>
                <a:sym typeface="Times New Roman"/>
              </a:rPr>
              <a:t>Cubas-Guevara, A.A., Alvarado-Ojeda, J.A., Gomez-Briones, N.M., Gonzales-Candiotti, R.V., Escobar-Baquerizo, S., Huamanchahua, D. and Valcarcel-Castillo, H. (2023). Automotive Vehicle Inventory and Sales Management System Employing Python. 2023 IEEE Colombian Caribbean Conference (C3), [online] pp.1–6. doi: </a:t>
            </a:r>
            <a:r>
              <a:rPr lang="en-US" sz="2100" u="sng">
                <a:solidFill>
                  <a:srgbClr val="000000"/>
                </a:solidFill>
                <a:latin typeface="Times New Roman"/>
                <a:ea typeface="Times New Roman"/>
                <a:cs typeface="Times New Roman"/>
                <a:sym typeface="Times New Roman"/>
                <a:hlinkClick r:id="rId5" tooltip="https://doi.org/10.1109/c358072.2023.10436291"/>
              </a:rPr>
              <a:t>https://doi.org/10.1109/c358072.2023.10436291</a:t>
            </a:r>
            <a:r>
              <a:rPr lang="en-US" sz="2100">
                <a:solidFill>
                  <a:srgbClr val="000000"/>
                </a:solidFill>
                <a:latin typeface="Times New Roman"/>
                <a:ea typeface="Times New Roman"/>
                <a:cs typeface="Times New Roman"/>
                <a:sym typeface="Times New Roman"/>
              </a:rPr>
              <a:t>.</a:t>
            </a:r>
          </a:p>
          <a:p>
            <a:pPr algn="just" marL="453398" indent="-226699" lvl="1">
              <a:lnSpc>
                <a:spcPts val="2520"/>
              </a:lnSpc>
              <a:buFont typeface="Arial"/>
              <a:buChar char="•"/>
            </a:pPr>
            <a:r>
              <a:rPr lang="en-US" sz="2100">
                <a:solidFill>
                  <a:srgbClr val="000000"/>
                </a:solidFill>
                <a:latin typeface="Times New Roman"/>
                <a:ea typeface="Times New Roman"/>
                <a:cs typeface="Times New Roman"/>
                <a:sym typeface="Times New Roman"/>
              </a:rPr>
              <a:t>Ghiani, G., Laporte, G. and Musmanno, R. (2022). Introduction to Logistics Systems Management With Microsoft Excel and Python Examples. [online] Google.co.in. Available at: </a:t>
            </a:r>
            <a:r>
              <a:rPr lang="en-US" sz="2100" u="sng">
                <a:solidFill>
                  <a:srgbClr val="000000"/>
                </a:solidFill>
                <a:latin typeface="Times New Roman"/>
                <a:ea typeface="Times New Roman"/>
                <a:cs typeface="Times New Roman"/>
                <a:sym typeface="Times New Roman"/>
                <a:hlinkClick r:id="rId6" tooltip="https://www.google.co.in/books/edition/Introduction_to_Logistics_Systems_Manage/pzeVEAAAQBAJ?hl=en&amp;gbpv=0"/>
              </a:rPr>
              <a:t>https://www.google.co.in/books/edition/Introduction_to_Logistics_Systems_Manage/pzeVEAAAQBAJ?hl=en&amp;gbpv=0</a:t>
            </a:r>
            <a:r>
              <a:rPr lang="en-US" sz="2100">
                <a:solidFill>
                  <a:srgbClr val="000000"/>
                </a:solidFill>
                <a:latin typeface="Times New Roman"/>
                <a:ea typeface="Times New Roman"/>
                <a:cs typeface="Times New Roman"/>
                <a:sym typeface="Times New Roman"/>
              </a:rPr>
              <a:t> [Accessed 3 May 2025].</a:t>
            </a:r>
          </a:p>
          <a:p>
            <a:pPr algn="just" marL="453398" indent="-226699" lvl="1">
              <a:lnSpc>
                <a:spcPts val="2520"/>
              </a:lnSpc>
              <a:buFont typeface="Arial"/>
              <a:buChar char="•"/>
            </a:pPr>
            <a:r>
              <a:rPr lang="en-US" sz="2100">
                <a:solidFill>
                  <a:srgbClr val="000000"/>
                </a:solidFill>
                <a:latin typeface="Times New Roman"/>
                <a:ea typeface="Times New Roman"/>
                <a:cs typeface="Times New Roman"/>
                <a:sym typeface="Times New Roman"/>
              </a:rPr>
              <a:t>Kumar, S. and Hooda, (2023). Customer-Vehicle Management System. Juit.ac.in. [online] doi: </a:t>
            </a:r>
            <a:r>
              <a:rPr lang="en-US" sz="2100" u="sng">
                <a:solidFill>
                  <a:srgbClr val="000000"/>
                </a:solidFill>
                <a:latin typeface="Times New Roman"/>
                <a:ea typeface="Times New Roman"/>
                <a:cs typeface="Times New Roman"/>
                <a:sym typeface="Times New Roman"/>
                <a:hlinkClick r:id="rId7" tooltip="http://ir.juit.ac.in:8080/jspui/jspui/handle/123456789/9867"/>
              </a:rPr>
              <a:t>http://ir.juit.ac.in:8080/jspui/jspui/handl</a:t>
            </a:r>
            <a:r>
              <a:rPr lang="en-US" sz="2100" u="sng">
                <a:solidFill>
                  <a:srgbClr val="000000"/>
                </a:solidFill>
                <a:latin typeface="Times New Roman"/>
                <a:ea typeface="Times New Roman"/>
                <a:cs typeface="Times New Roman"/>
                <a:sym typeface="Times New Roman"/>
                <a:hlinkClick r:id="rId8" tooltip="http://ir.juit.ac.in:8080/jspui/jspui/handle/123456789/9867"/>
              </a:rPr>
              <a:t>e/123456789/9867</a:t>
            </a:r>
            <a:r>
              <a:rPr lang="en-US" sz="2100">
                <a:solidFill>
                  <a:srgbClr val="000000"/>
                </a:solidFill>
                <a:latin typeface="Times New Roman"/>
                <a:ea typeface="Times New Roman"/>
                <a:cs typeface="Times New Roman"/>
                <a:sym typeface="Times New Roman"/>
              </a:rPr>
              <a:t>.</a:t>
            </a:r>
          </a:p>
          <a:p>
            <a:pPr algn="just" marL="453398" indent="-226699" lvl="1">
              <a:lnSpc>
                <a:spcPts val="2520"/>
              </a:lnSpc>
              <a:buFont typeface="Arial"/>
              <a:buChar char="•"/>
            </a:pPr>
            <a:r>
              <a:rPr lang="en-US" sz="2100">
                <a:solidFill>
                  <a:srgbClr val="000000"/>
                </a:solidFill>
                <a:latin typeface="Times New Roman"/>
                <a:ea typeface="Times New Roman"/>
                <a:cs typeface="Times New Roman"/>
                <a:sym typeface="Times New Roman"/>
              </a:rPr>
              <a:t>Mahmud</a:t>
            </a:r>
            <a:r>
              <a:rPr lang="en-US" sz="2100">
                <a:solidFill>
                  <a:srgbClr val="000000"/>
                </a:solidFill>
                <a:latin typeface="Times New Roman"/>
                <a:ea typeface="Times New Roman"/>
                <a:cs typeface="Times New Roman"/>
                <a:sym typeface="Times New Roman"/>
              </a:rPr>
              <a:t>,</a:t>
            </a:r>
            <a:r>
              <a:rPr lang="en-US" sz="2100">
                <a:solidFill>
                  <a:srgbClr val="000000"/>
                </a:solidFill>
                <a:latin typeface="Times New Roman"/>
                <a:ea typeface="Times New Roman"/>
                <a:cs typeface="Times New Roman"/>
                <a:sym typeface="Times New Roman"/>
              </a:rPr>
              <a:t> S.M.H.</a:t>
            </a:r>
            <a:r>
              <a:rPr lang="en-US" sz="2100">
                <a:solidFill>
                  <a:srgbClr val="000000"/>
                </a:solidFill>
                <a:latin typeface="Times New Roman"/>
                <a:ea typeface="Times New Roman"/>
                <a:cs typeface="Times New Roman"/>
                <a:sym typeface="Times New Roman"/>
              </a:rPr>
              <a:t>, Hossin, Md.A., Hasan, Md.R., Jahan, H., Noori, S.R.H. and Ahmed, Md.R. (2019). Publishing CSV Data as Linked Data on the Web. Proceedings of ICETIT 2019, pp.805–817. doi: </a:t>
            </a:r>
            <a:r>
              <a:rPr lang="en-US" sz="2100" u="sng">
                <a:solidFill>
                  <a:srgbClr val="000000"/>
                </a:solidFill>
                <a:latin typeface="Times New Roman"/>
                <a:ea typeface="Times New Roman"/>
                <a:cs typeface="Times New Roman"/>
                <a:sym typeface="Times New Roman"/>
                <a:hlinkClick r:id="rId9" tooltip="https://doi.org/10.1007/978-3-030-30577-2_72"/>
              </a:rPr>
              <a:t>https://doi.org/10.1007/978-3-030-30577-2_72</a:t>
            </a:r>
            <a:r>
              <a:rPr lang="en-US" sz="2100">
                <a:solidFill>
                  <a:srgbClr val="000000"/>
                </a:solidFill>
                <a:latin typeface="Times New Roman"/>
                <a:ea typeface="Times New Roman"/>
                <a:cs typeface="Times New Roman"/>
                <a:sym typeface="Times New Roman"/>
              </a:rPr>
              <a:t>.</a:t>
            </a:r>
          </a:p>
          <a:p>
            <a:pPr algn="just" marL="453398" indent="-226699" lvl="1">
              <a:lnSpc>
                <a:spcPts val="2520"/>
              </a:lnSpc>
              <a:buFont typeface="Arial"/>
              <a:buChar char="•"/>
            </a:pPr>
            <a:r>
              <a:rPr lang="en-US" sz="2100">
                <a:solidFill>
                  <a:srgbClr val="000000"/>
                </a:solidFill>
                <a:latin typeface="Times New Roman"/>
                <a:ea typeface="Times New Roman"/>
                <a:cs typeface="Times New Roman"/>
                <a:sym typeface="Times New Roman"/>
              </a:rPr>
              <a:t>Ramos, E., Pettit, T., Flanigan, M., Romero, L. and Huayta, K. (2020). Inventory Management Model Based on Lean Supply Chain to Increase the Service Level</a:t>
            </a:r>
            <a:r>
              <a:rPr lang="en-US" sz="2100">
                <a:solidFill>
                  <a:srgbClr val="000000"/>
                </a:solidFill>
                <a:latin typeface="Times New Roman"/>
                <a:ea typeface="Times New Roman"/>
                <a:cs typeface="Times New Roman"/>
                <a:sym typeface="Times New Roman"/>
              </a:rPr>
              <a:t> in a Distributor of Automotive Sector. Int. J Sup. Chain. Mgt, [online] 9(2). Available at: </a:t>
            </a:r>
            <a:r>
              <a:rPr lang="en-US" sz="2100" u="sng">
                <a:solidFill>
                  <a:srgbClr val="000000"/>
                </a:solidFill>
                <a:latin typeface="Times New Roman"/>
                <a:ea typeface="Times New Roman"/>
                <a:cs typeface="Times New Roman"/>
                <a:sym typeface="Times New Roman"/>
                <a:hlinkClick r:id="rId10" tooltip="https://core.ac.uk/download/pdf/322571503.pdf"/>
              </a:rPr>
              <a:t>https://core.ac.uk/download/pdf/322571503.pdf</a:t>
            </a:r>
            <a:r>
              <a:rPr lang="en-US" sz="2100">
                <a:solidFill>
                  <a:srgbClr val="000000"/>
                </a:solidFill>
                <a:latin typeface="Times New Roman"/>
                <a:ea typeface="Times New Roman"/>
                <a:cs typeface="Times New Roman"/>
                <a:sym typeface="Times New Roman"/>
              </a:rPr>
              <a:t>.</a:t>
            </a:r>
          </a:p>
          <a:p>
            <a:pPr algn="just" marL="453398" indent="-226699" lvl="1">
              <a:lnSpc>
                <a:spcPts val="2520"/>
              </a:lnSpc>
              <a:buFont typeface="Arial"/>
              <a:buChar char="•"/>
            </a:pPr>
            <a:r>
              <a:rPr lang="en-US" sz="2100">
                <a:solidFill>
                  <a:srgbClr val="000000"/>
                </a:solidFill>
                <a:latin typeface="Times New Roman"/>
                <a:ea typeface="Times New Roman"/>
                <a:cs typeface="Times New Roman"/>
                <a:sym typeface="Times New Roman"/>
              </a:rPr>
              <a:t>Roggeveen, A.L. and Sethuraman, R. (2020). Customer-Interfacing Retail Technologies in 2020 &amp; Beyond: An Integrative Framework and Research Directions. Journal of Retailing, [online] 96(3), pp.299–309. doi: </a:t>
            </a:r>
            <a:r>
              <a:rPr lang="en-US" sz="2100" u="sng">
                <a:solidFill>
                  <a:srgbClr val="000000"/>
                </a:solidFill>
                <a:latin typeface="Times New Roman"/>
                <a:ea typeface="Times New Roman"/>
                <a:cs typeface="Times New Roman"/>
                <a:sym typeface="Times New Roman"/>
                <a:hlinkClick r:id="rId11" tooltip="https://doi.org/10.1016/j.jretai.2020.08.001"/>
              </a:rPr>
              <a:t>https://doi.org/10.1016/j.jretai.2020.08.001</a:t>
            </a:r>
            <a:r>
              <a:rPr lang="en-US" sz="2100">
                <a:solidFill>
                  <a:srgbClr val="000000"/>
                </a:solidFill>
                <a:latin typeface="Times New Roman"/>
                <a:ea typeface="Times New Roman"/>
                <a:cs typeface="Times New Roman"/>
                <a:sym typeface="Times New Roman"/>
              </a:rPr>
              <a:t>.</a:t>
            </a:r>
          </a:p>
          <a:p>
            <a:pPr algn="just" marL="453398" indent="-226699" lvl="1">
              <a:lnSpc>
                <a:spcPts val="2520"/>
              </a:lnSpc>
              <a:buFont typeface="Arial"/>
              <a:buChar char="•"/>
            </a:pPr>
            <a:r>
              <a:rPr lang="en-US" sz="2100">
                <a:solidFill>
                  <a:srgbClr val="000000"/>
                </a:solidFill>
                <a:latin typeface="Times New Roman"/>
                <a:ea typeface="Times New Roman"/>
                <a:cs typeface="Times New Roman"/>
                <a:sym typeface="Times New Roman"/>
              </a:rPr>
              <a:t>Srivastava, N., Kumar, U. and Singh, P. (2021). Software and Performance Testing Tools. Journal of Informatics Electrical and Electronics Engineering (JIEEE), 2(1), pp.1–12. doi: </a:t>
            </a:r>
            <a:r>
              <a:rPr lang="en-US" sz="2100" u="sng">
                <a:solidFill>
                  <a:srgbClr val="000000"/>
                </a:solidFill>
                <a:latin typeface="Times New Roman"/>
                <a:ea typeface="Times New Roman"/>
                <a:cs typeface="Times New Roman"/>
                <a:sym typeface="Times New Roman"/>
                <a:hlinkClick r:id="rId12" tooltip="https://doi.org/10.54060/jieee/002.01.001"/>
              </a:rPr>
              <a:t>https://doi.org/10.54060/jieee/002.01.001</a:t>
            </a:r>
            <a:r>
              <a:rPr lang="en-US" sz="2100">
                <a:solidFill>
                  <a:srgbClr val="000000"/>
                </a:solidFill>
                <a:latin typeface="Times New Roman"/>
                <a:ea typeface="Times New Roman"/>
                <a:cs typeface="Times New Roman"/>
                <a:sym typeface="Times New Roman"/>
              </a:rPr>
              <a:t>.</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FEE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9222" r="0" b="-9222"/>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FEEF5"/>
        </a:solidFill>
      </p:bgPr>
    </p:bg>
    <p:spTree>
      <p:nvGrpSpPr>
        <p:cNvPr id="1" name=""/>
        <p:cNvGrpSpPr/>
        <p:nvPr/>
      </p:nvGrpSpPr>
      <p:grpSpPr>
        <a:xfrm>
          <a:off x="0" y="0"/>
          <a:ext cx="0" cy="0"/>
          <a:chOff x="0" y="0"/>
          <a:chExt cx="0" cy="0"/>
        </a:xfrm>
      </p:grpSpPr>
      <p:sp>
        <p:nvSpPr>
          <p:cNvPr name="TextBox 2" id="2"/>
          <p:cNvSpPr txBox="true"/>
          <p:nvPr/>
        </p:nvSpPr>
        <p:spPr>
          <a:xfrm rot="0">
            <a:off x="1050817" y="1408986"/>
            <a:ext cx="16208483" cy="993775"/>
          </a:xfrm>
          <a:prstGeom prst="rect">
            <a:avLst/>
          </a:prstGeom>
        </p:spPr>
        <p:txBody>
          <a:bodyPr anchor="t" rtlCol="false" tIns="0" lIns="0" bIns="0" rIns="0">
            <a:spAutoFit/>
          </a:bodyPr>
          <a:lstStyle/>
          <a:p>
            <a:pPr algn="ctr" marL="0" indent="0" lvl="0">
              <a:lnSpc>
                <a:spcPts val="6500"/>
              </a:lnSpc>
            </a:pPr>
            <a:r>
              <a:rPr lang="en-US" b="true" sz="6500">
                <a:solidFill>
                  <a:srgbClr val="000000"/>
                </a:solidFill>
                <a:latin typeface="Times New Roman Bold"/>
                <a:ea typeface="Times New Roman Bold"/>
                <a:cs typeface="Times New Roman Bold"/>
                <a:sym typeface="Times New Roman Bold"/>
              </a:rPr>
              <a:t>In</a:t>
            </a:r>
            <a:r>
              <a:rPr lang="en-US" b="true" sz="6500">
                <a:solidFill>
                  <a:srgbClr val="000000"/>
                </a:solidFill>
                <a:latin typeface="Times New Roman Bold"/>
                <a:ea typeface="Times New Roman Bold"/>
                <a:cs typeface="Times New Roman Bold"/>
                <a:sym typeface="Times New Roman Bold"/>
              </a:rPr>
              <a:t>troduction</a:t>
            </a:r>
          </a:p>
        </p:txBody>
      </p:sp>
      <p:sp>
        <p:nvSpPr>
          <p:cNvPr name="TextBox 3" id="3"/>
          <p:cNvSpPr txBox="true"/>
          <p:nvPr/>
        </p:nvSpPr>
        <p:spPr>
          <a:xfrm rot="0">
            <a:off x="1050817" y="2800771"/>
            <a:ext cx="16208479" cy="5410200"/>
          </a:xfrm>
          <a:prstGeom prst="rect">
            <a:avLst/>
          </a:prstGeom>
        </p:spPr>
        <p:txBody>
          <a:bodyPr anchor="t" rtlCol="false" tIns="0" lIns="0" bIns="0" rIns="0">
            <a:spAutoFit/>
          </a:bodyPr>
          <a:lstStyle/>
          <a:p>
            <a:pPr algn="l">
              <a:lnSpc>
                <a:spcPts val="4200"/>
              </a:lnSpc>
            </a:pPr>
            <a:r>
              <a:rPr lang="en-US" sz="3500" b="true">
                <a:solidFill>
                  <a:srgbClr val="000000"/>
                </a:solidFill>
                <a:latin typeface="Times New Roman Bold"/>
                <a:ea typeface="Times New Roman Bold"/>
                <a:cs typeface="Times New Roman Bold"/>
                <a:sym typeface="Times New Roman Bold"/>
              </a:rPr>
              <a:t>Overview: </a:t>
            </a:r>
            <a:r>
              <a:rPr lang="en-US" sz="3500">
                <a:solidFill>
                  <a:srgbClr val="000000"/>
                </a:solidFill>
                <a:latin typeface="Times New Roman"/>
                <a:ea typeface="Times New Roman"/>
                <a:cs typeface="Times New Roman"/>
                <a:sym typeface="Times New Roman"/>
              </a:rPr>
              <a:t>The Car Warehouse System is a console based system application, that is developed in Python that aims to make the work of all the customers and also administrators easy for managing car inventories (Cubas-Guevara </a:t>
            </a:r>
            <a:r>
              <a:rPr lang="en-US" sz="3500" i="true">
                <a:solidFill>
                  <a:srgbClr val="000000"/>
                </a:solidFill>
                <a:latin typeface="Times New Roman Italics"/>
                <a:ea typeface="Times New Roman Italics"/>
                <a:cs typeface="Times New Roman Italics"/>
                <a:sym typeface="Times New Roman Italics"/>
              </a:rPr>
              <a:t>et al.</a:t>
            </a:r>
            <a:r>
              <a:rPr lang="en-US" sz="3500">
                <a:solidFill>
                  <a:srgbClr val="000000"/>
                </a:solidFill>
                <a:latin typeface="Times New Roman"/>
                <a:ea typeface="Times New Roman"/>
                <a:cs typeface="Times New Roman"/>
                <a:sym typeface="Times New Roman"/>
              </a:rPr>
              <a:t>, 2023).</a:t>
            </a:r>
          </a:p>
          <a:p>
            <a:pPr algn="l">
              <a:lnSpc>
                <a:spcPts val="4200"/>
              </a:lnSpc>
            </a:pPr>
          </a:p>
          <a:p>
            <a:pPr algn="l">
              <a:lnSpc>
                <a:spcPts val="4200"/>
              </a:lnSpc>
            </a:pPr>
            <a:r>
              <a:rPr lang="en-US" sz="3500" b="true">
                <a:solidFill>
                  <a:srgbClr val="000000"/>
                </a:solidFill>
                <a:latin typeface="Times New Roman Bold"/>
                <a:ea typeface="Times New Roman Bold"/>
                <a:cs typeface="Times New Roman Bold"/>
                <a:sym typeface="Times New Roman Bold"/>
              </a:rPr>
              <a:t>Features: </a:t>
            </a: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This system provides all the essential features to view, search, sort, and update the data of cars in an easy-to-use interface which is menu-driven. </a:t>
            </a: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The system has been designed with simplicity, functionality, and cost efficiency. </a:t>
            </a: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It uses CSV files for data storage, making it light and applicable to petty businesses or academic demonstration. </a:t>
            </a:r>
          </a:p>
        </p:txBody>
      </p:sp>
      <p:sp>
        <p:nvSpPr>
          <p:cNvPr name="Freeform 4" id="4"/>
          <p:cNvSpPr/>
          <p:nvPr/>
        </p:nvSpPr>
        <p:spPr>
          <a:xfrm flipH="false" flipV="false" rot="0">
            <a:off x="13335424" y="8019917"/>
            <a:ext cx="3923876" cy="1766133"/>
          </a:xfrm>
          <a:custGeom>
            <a:avLst/>
            <a:gdLst/>
            <a:ahLst/>
            <a:cxnLst/>
            <a:rect r="r" b="b" t="t" l="l"/>
            <a:pathLst>
              <a:path h="1766133" w="3923876">
                <a:moveTo>
                  <a:pt x="0" y="0"/>
                </a:moveTo>
                <a:lnTo>
                  <a:pt x="3923876" y="0"/>
                </a:lnTo>
                <a:lnTo>
                  <a:pt x="3923876" y="1766133"/>
                </a:lnTo>
                <a:lnTo>
                  <a:pt x="0" y="1766133"/>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205610" y="309708"/>
            <a:ext cx="3053686" cy="2331906"/>
          </a:xfrm>
          <a:custGeom>
            <a:avLst/>
            <a:gdLst/>
            <a:ahLst/>
            <a:cxnLst/>
            <a:rect r="r" b="b" t="t" l="l"/>
            <a:pathLst>
              <a:path h="2331906" w="3053686">
                <a:moveTo>
                  <a:pt x="0" y="0"/>
                </a:moveTo>
                <a:lnTo>
                  <a:pt x="3053686" y="0"/>
                </a:lnTo>
                <a:lnTo>
                  <a:pt x="3053686" y="2331906"/>
                </a:lnTo>
                <a:lnTo>
                  <a:pt x="0" y="2331906"/>
                </a:lnTo>
                <a:lnTo>
                  <a:pt x="0" y="0"/>
                </a:lnTo>
                <a:close/>
              </a:path>
            </a:pathLst>
          </a:custGeom>
          <a:blipFill>
            <a:blip r:embed="rId5">
              <a:alphaModFix amt="30000"/>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FEEF5"/>
        </a:solidFill>
      </p:bgPr>
    </p:bg>
    <p:spTree>
      <p:nvGrpSpPr>
        <p:cNvPr id="1" name=""/>
        <p:cNvGrpSpPr/>
        <p:nvPr/>
      </p:nvGrpSpPr>
      <p:grpSpPr>
        <a:xfrm>
          <a:off x="0" y="0"/>
          <a:ext cx="0" cy="0"/>
          <a:chOff x="0" y="0"/>
          <a:chExt cx="0" cy="0"/>
        </a:xfrm>
      </p:grpSpPr>
      <p:sp>
        <p:nvSpPr>
          <p:cNvPr name="TextBox 2" id="2"/>
          <p:cNvSpPr txBox="true"/>
          <p:nvPr/>
        </p:nvSpPr>
        <p:spPr>
          <a:xfrm rot="0">
            <a:off x="1050817" y="2403420"/>
            <a:ext cx="16208479" cy="6477000"/>
          </a:xfrm>
          <a:prstGeom prst="rect">
            <a:avLst/>
          </a:prstGeom>
        </p:spPr>
        <p:txBody>
          <a:bodyPr anchor="t" rtlCol="false" tIns="0" lIns="0" bIns="0" rIns="0">
            <a:spAutoFit/>
          </a:bodyPr>
          <a:lstStyle/>
          <a:p>
            <a:pPr algn="just">
              <a:lnSpc>
                <a:spcPts val="4200"/>
              </a:lnSpc>
            </a:pPr>
            <a:r>
              <a:rPr lang="en-US" sz="3500" b="true">
                <a:solidFill>
                  <a:srgbClr val="000000"/>
                </a:solidFill>
                <a:latin typeface="Times New Roman Bold"/>
                <a:ea typeface="Times New Roman Bold"/>
                <a:cs typeface="Times New Roman Bold"/>
                <a:sym typeface="Times New Roman Bold"/>
              </a:rPr>
              <a:t>Problem</a:t>
            </a:r>
          </a:p>
          <a:p>
            <a:pPr algn="just">
              <a:lnSpc>
                <a:spcPts val="4200"/>
              </a:lnSpc>
            </a:pPr>
            <a:r>
              <a:rPr lang="en-US" sz="3500">
                <a:solidFill>
                  <a:srgbClr val="000000"/>
                </a:solidFill>
                <a:latin typeface="Times New Roman"/>
                <a:ea typeface="Times New Roman"/>
                <a:cs typeface="Times New Roman"/>
                <a:sym typeface="Times New Roman"/>
              </a:rPr>
              <a:t>The small automotive dealers who do not have expensive and sophisticated software tools for managing the car inventory mostly rely on manual processes or, worse, basic tracking of their vehicle inventory in spreadsheets (Ramos </a:t>
            </a:r>
            <a:r>
              <a:rPr lang="en-US" sz="3500" i="true">
                <a:solidFill>
                  <a:srgbClr val="000000"/>
                </a:solidFill>
                <a:latin typeface="Times New Roman Italics"/>
                <a:ea typeface="Times New Roman Italics"/>
                <a:cs typeface="Times New Roman Italics"/>
                <a:sym typeface="Times New Roman Italics"/>
              </a:rPr>
              <a:t>et al.</a:t>
            </a:r>
            <a:r>
              <a:rPr lang="en-US" sz="3500">
                <a:solidFill>
                  <a:srgbClr val="000000"/>
                </a:solidFill>
                <a:latin typeface="Times New Roman"/>
                <a:ea typeface="Times New Roman"/>
                <a:cs typeface="Times New Roman"/>
                <a:sym typeface="Times New Roman"/>
              </a:rPr>
              <a:t>, 2020). This results in either inconsistencies in data regarding availability or poorly inefficient service to customers. </a:t>
            </a:r>
          </a:p>
          <a:p>
            <a:pPr algn="just">
              <a:lnSpc>
                <a:spcPts val="4200"/>
              </a:lnSpc>
            </a:pPr>
          </a:p>
          <a:p>
            <a:pPr algn="just" marL="0" indent="0" lvl="0">
              <a:lnSpc>
                <a:spcPts val="4200"/>
              </a:lnSpc>
            </a:pPr>
            <a:r>
              <a:rPr lang="en-US" b="true" sz="3500">
                <a:solidFill>
                  <a:srgbClr val="000000"/>
                </a:solidFill>
                <a:latin typeface="Times New Roman Bold"/>
                <a:ea typeface="Times New Roman Bold"/>
                <a:cs typeface="Times New Roman Bold"/>
                <a:sym typeface="Times New Roman Bold"/>
              </a:rPr>
              <a:t>How it</a:t>
            </a:r>
            <a:r>
              <a:rPr lang="en-US" b="true" sz="3500">
                <a:solidFill>
                  <a:srgbClr val="000000"/>
                </a:solidFill>
                <a:latin typeface="Times New Roman Bold"/>
                <a:ea typeface="Times New Roman Bold"/>
                <a:cs typeface="Times New Roman Bold"/>
                <a:sym typeface="Times New Roman Bold"/>
              </a:rPr>
              <a:t> solves the problem</a:t>
            </a:r>
          </a:p>
          <a:p>
            <a:pPr algn="just">
              <a:lnSpc>
                <a:spcPts val="4200"/>
              </a:lnSpc>
            </a:pPr>
            <a:r>
              <a:rPr lang="en-US" sz="3500">
                <a:solidFill>
                  <a:srgbClr val="000000"/>
                </a:solidFill>
                <a:latin typeface="Times New Roman"/>
                <a:ea typeface="Times New Roman"/>
                <a:cs typeface="Times New Roman"/>
                <a:sym typeface="Times New Roman"/>
              </a:rPr>
              <a:t>This project aims at developing an inexpensive and light solution for organized and efficient vehicle inventory management. This system promises to provide essential features through a simple command-line interface without needing extensive installations or new hardware.</a:t>
            </a:r>
          </a:p>
        </p:txBody>
      </p:sp>
      <p:sp>
        <p:nvSpPr>
          <p:cNvPr name="Freeform 3" id="3"/>
          <p:cNvSpPr/>
          <p:nvPr/>
        </p:nvSpPr>
        <p:spPr>
          <a:xfrm flipH="false" flipV="false" rot="0">
            <a:off x="15472512" y="8364906"/>
            <a:ext cx="1786788" cy="1786788"/>
          </a:xfrm>
          <a:custGeom>
            <a:avLst/>
            <a:gdLst/>
            <a:ahLst/>
            <a:cxnLst/>
            <a:rect r="r" b="b" t="t" l="l"/>
            <a:pathLst>
              <a:path h="1786788" w="1786788">
                <a:moveTo>
                  <a:pt x="0" y="0"/>
                </a:moveTo>
                <a:lnTo>
                  <a:pt x="1786788" y="0"/>
                </a:lnTo>
                <a:lnTo>
                  <a:pt x="1786788" y="1786788"/>
                </a:lnTo>
                <a:lnTo>
                  <a:pt x="0" y="1786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42328" y="233696"/>
            <a:ext cx="1916972" cy="2396215"/>
          </a:xfrm>
          <a:custGeom>
            <a:avLst/>
            <a:gdLst/>
            <a:ahLst/>
            <a:cxnLst/>
            <a:rect r="r" b="b" t="t" l="l"/>
            <a:pathLst>
              <a:path h="2396215" w="1916972">
                <a:moveTo>
                  <a:pt x="0" y="0"/>
                </a:moveTo>
                <a:lnTo>
                  <a:pt x="1916972" y="0"/>
                </a:lnTo>
                <a:lnTo>
                  <a:pt x="1916972" y="2396215"/>
                </a:lnTo>
                <a:lnTo>
                  <a:pt x="0" y="2396215"/>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50817" y="1422278"/>
            <a:ext cx="16208483" cy="993775"/>
          </a:xfrm>
          <a:prstGeom prst="rect">
            <a:avLst/>
          </a:prstGeom>
        </p:spPr>
        <p:txBody>
          <a:bodyPr anchor="t" rtlCol="false" tIns="0" lIns="0" bIns="0" rIns="0">
            <a:spAutoFit/>
          </a:bodyPr>
          <a:lstStyle/>
          <a:p>
            <a:pPr algn="ctr" marL="0" indent="0" lvl="0">
              <a:lnSpc>
                <a:spcPts val="6500"/>
              </a:lnSpc>
            </a:pPr>
            <a:r>
              <a:rPr lang="en-US" b="true" sz="6500">
                <a:solidFill>
                  <a:srgbClr val="000000"/>
                </a:solidFill>
                <a:latin typeface="Times New Roman Bold"/>
                <a:ea typeface="Times New Roman Bold"/>
                <a:cs typeface="Times New Roman Bold"/>
                <a:sym typeface="Times New Roman Bold"/>
              </a:rPr>
              <a:t>P</a:t>
            </a:r>
            <a:r>
              <a:rPr lang="en-US" b="true" sz="6500">
                <a:solidFill>
                  <a:srgbClr val="000000"/>
                </a:solidFill>
                <a:latin typeface="Times New Roman Bold"/>
                <a:ea typeface="Times New Roman Bold"/>
                <a:cs typeface="Times New Roman Bold"/>
                <a:sym typeface="Times New Roman Bold"/>
              </a:rPr>
              <a:t>roblem Description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FEEF5"/>
        </a:solidFill>
      </p:bgPr>
    </p:bg>
    <p:spTree>
      <p:nvGrpSpPr>
        <p:cNvPr id="1" name=""/>
        <p:cNvGrpSpPr/>
        <p:nvPr/>
      </p:nvGrpSpPr>
      <p:grpSpPr>
        <a:xfrm>
          <a:off x="0" y="0"/>
          <a:ext cx="0" cy="0"/>
          <a:chOff x="0" y="0"/>
          <a:chExt cx="0" cy="0"/>
        </a:xfrm>
      </p:grpSpPr>
      <p:grpSp>
        <p:nvGrpSpPr>
          <p:cNvPr name="Group 2" id="2"/>
          <p:cNvGrpSpPr/>
          <p:nvPr/>
        </p:nvGrpSpPr>
        <p:grpSpPr>
          <a:xfrm rot="0">
            <a:off x="11151245" y="0"/>
            <a:ext cx="7136755" cy="10287000"/>
            <a:chOff x="0" y="0"/>
            <a:chExt cx="739904" cy="1066506"/>
          </a:xfrm>
        </p:grpSpPr>
        <p:sp>
          <p:nvSpPr>
            <p:cNvPr name="Freeform 3" id="3"/>
            <p:cNvSpPr/>
            <p:nvPr/>
          </p:nvSpPr>
          <p:spPr>
            <a:xfrm flipH="false" flipV="false" rot="0">
              <a:off x="0" y="0"/>
              <a:ext cx="739904" cy="1066506"/>
            </a:xfrm>
            <a:custGeom>
              <a:avLst/>
              <a:gdLst/>
              <a:ahLst/>
              <a:cxnLst/>
              <a:rect r="r" b="b" t="t" l="l"/>
              <a:pathLst>
                <a:path h="1066506" w="739904">
                  <a:moveTo>
                    <a:pt x="0" y="0"/>
                  </a:moveTo>
                  <a:lnTo>
                    <a:pt x="739904" y="0"/>
                  </a:lnTo>
                  <a:lnTo>
                    <a:pt x="739904" y="1066506"/>
                  </a:lnTo>
                  <a:lnTo>
                    <a:pt x="0" y="1066506"/>
                  </a:lnTo>
                  <a:close/>
                </a:path>
              </a:pathLst>
            </a:custGeom>
            <a:blipFill>
              <a:blip r:embed="rId3"/>
              <a:stretch>
                <a:fillRect l="-83385" t="0" r="-32961" b="0"/>
              </a:stretch>
            </a:blipFill>
          </p:spPr>
        </p:sp>
      </p:grpSp>
      <p:sp>
        <p:nvSpPr>
          <p:cNvPr name="TextBox 4" id="4"/>
          <p:cNvSpPr txBox="true"/>
          <p:nvPr/>
        </p:nvSpPr>
        <p:spPr>
          <a:xfrm rot="0">
            <a:off x="1050817" y="904820"/>
            <a:ext cx="9832281" cy="993775"/>
          </a:xfrm>
          <a:prstGeom prst="rect">
            <a:avLst/>
          </a:prstGeom>
        </p:spPr>
        <p:txBody>
          <a:bodyPr anchor="t" rtlCol="false" tIns="0" lIns="0" bIns="0" rIns="0">
            <a:spAutoFit/>
          </a:bodyPr>
          <a:lstStyle/>
          <a:p>
            <a:pPr algn="ctr" marL="0" indent="0" lvl="0">
              <a:lnSpc>
                <a:spcPts val="6500"/>
              </a:lnSpc>
            </a:pPr>
            <a:r>
              <a:rPr lang="en-US" b="true" sz="6500">
                <a:solidFill>
                  <a:srgbClr val="000000"/>
                </a:solidFill>
                <a:latin typeface="Times New Roman Bold"/>
                <a:ea typeface="Times New Roman Bold"/>
                <a:cs typeface="Times New Roman Bold"/>
                <a:sym typeface="Times New Roman Bold"/>
              </a:rPr>
              <a:t>O</a:t>
            </a:r>
            <a:r>
              <a:rPr lang="en-US" b="true" sz="6500">
                <a:solidFill>
                  <a:srgbClr val="000000"/>
                </a:solidFill>
                <a:latin typeface="Times New Roman Bold"/>
                <a:ea typeface="Times New Roman Bold"/>
                <a:cs typeface="Times New Roman Bold"/>
                <a:sym typeface="Times New Roman Bold"/>
              </a:rPr>
              <a:t>bjective Rationale</a:t>
            </a:r>
          </a:p>
        </p:txBody>
      </p:sp>
      <p:sp>
        <p:nvSpPr>
          <p:cNvPr name="TextBox 5" id="5"/>
          <p:cNvSpPr txBox="true"/>
          <p:nvPr/>
        </p:nvSpPr>
        <p:spPr>
          <a:xfrm rot="0">
            <a:off x="1050817" y="1870020"/>
            <a:ext cx="9393493" cy="7543800"/>
          </a:xfrm>
          <a:prstGeom prst="rect">
            <a:avLst/>
          </a:prstGeom>
        </p:spPr>
        <p:txBody>
          <a:bodyPr anchor="t" rtlCol="false" tIns="0" lIns="0" bIns="0" rIns="0">
            <a:spAutoFit/>
          </a:bodyPr>
          <a:lstStyle/>
          <a:p>
            <a:pPr algn="just"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The first introduction is focused on a vehicle inventory system, which includes both user and admin interface functionalities (Ghiani, Laporte and Musmanno, 2022). </a:t>
            </a:r>
          </a:p>
          <a:p>
            <a:pPr algn="just"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The system for the user will deal with vehicle search and browse based on pric</a:t>
            </a:r>
            <a:r>
              <a:rPr lang="en-US" sz="3500">
                <a:solidFill>
                  <a:srgbClr val="000000"/>
                </a:solidFill>
                <a:latin typeface="Times New Roman"/>
                <a:ea typeface="Times New Roman"/>
                <a:cs typeface="Times New Roman"/>
                <a:sym typeface="Times New Roman"/>
              </a:rPr>
              <a:t>e</a:t>
            </a:r>
            <a:r>
              <a:rPr lang="en-US" sz="3500">
                <a:solidFill>
                  <a:srgbClr val="000000"/>
                </a:solidFill>
                <a:latin typeface="Times New Roman"/>
                <a:ea typeface="Times New Roman"/>
                <a:cs typeface="Times New Roman"/>
                <a:sym typeface="Times New Roman"/>
              </a:rPr>
              <a:t>,</a:t>
            </a:r>
            <a:r>
              <a:rPr lang="en-US" sz="3500">
                <a:solidFill>
                  <a:srgbClr val="000000"/>
                </a:solidFill>
                <a:latin typeface="Times New Roman"/>
                <a:ea typeface="Times New Roman"/>
                <a:cs typeface="Times New Roman"/>
                <a:sym typeface="Times New Roman"/>
              </a:rPr>
              <a:t> </a:t>
            </a:r>
            <a:r>
              <a:rPr lang="en-US" sz="3500">
                <a:solidFill>
                  <a:srgbClr val="000000"/>
                </a:solidFill>
                <a:latin typeface="Times New Roman"/>
                <a:ea typeface="Times New Roman"/>
                <a:cs typeface="Times New Roman"/>
                <a:sym typeface="Times New Roman"/>
              </a:rPr>
              <a:t>type, size, or brand; for the admin, it will entail creating, editing, or updating vehicle data. </a:t>
            </a:r>
          </a:p>
          <a:p>
            <a:pPr algn="just"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This ensures that the functionalities which the</a:t>
            </a:r>
            <a:r>
              <a:rPr lang="en-US" sz="3500">
                <a:solidFill>
                  <a:srgbClr val="000000"/>
                </a:solidFill>
                <a:latin typeface="Times New Roman"/>
                <a:ea typeface="Times New Roman"/>
                <a:cs typeface="Times New Roman"/>
                <a:sym typeface="Times New Roman"/>
              </a:rPr>
              <a:t> system will contain are available to a user without requiring a high degree of technical expertise, and, in the process, the system emerges as a computer-based system capable of operating in the real world.</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FEE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13201"/>
          </a:xfrm>
          <a:custGeom>
            <a:avLst/>
            <a:gdLst/>
            <a:ahLst/>
            <a:cxnLst/>
            <a:rect r="r" b="b" t="t" l="l"/>
            <a:pathLst>
              <a:path h="10213201" w="18288000">
                <a:moveTo>
                  <a:pt x="0" y="0"/>
                </a:moveTo>
                <a:lnTo>
                  <a:pt x="18288000" y="0"/>
                </a:lnTo>
                <a:lnTo>
                  <a:pt x="18288000" y="10213201"/>
                </a:lnTo>
                <a:lnTo>
                  <a:pt x="0" y="10213201"/>
                </a:lnTo>
                <a:lnTo>
                  <a:pt x="0" y="0"/>
                </a:lnTo>
                <a:close/>
              </a:path>
            </a:pathLst>
          </a:custGeom>
          <a:blipFill>
            <a:blip r:embed="rId3">
              <a:alphaModFix amt="28000"/>
            </a:blip>
            <a:stretch>
              <a:fillRect l="0" t="-9228" r="0" b="-9922"/>
            </a:stretch>
          </a:blipFill>
        </p:spPr>
      </p:sp>
      <p:sp>
        <p:nvSpPr>
          <p:cNvPr name="TextBox 3" id="3"/>
          <p:cNvSpPr txBox="true"/>
          <p:nvPr/>
        </p:nvSpPr>
        <p:spPr>
          <a:xfrm rot="0">
            <a:off x="1050817" y="1408986"/>
            <a:ext cx="16208483" cy="993775"/>
          </a:xfrm>
          <a:prstGeom prst="rect">
            <a:avLst/>
          </a:prstGeom>
        </p:spPr>
        <p:txBody>
          <a:bodyPr anchor="t" rtlCol="false" tIns="0" lIns="0" bIns="0" rIns="0">
            <a:spAutoFit/>
          </a:bodyPr>
          <a:lstStyle/>
          <a:p>
            <a:pPr algn="ctr" marL="0" indent="0" lvl="0">
              <a:lnSpc>
                <a:spcPts val="6500"/>
              </a:lnSpc>
            </a:pPr>
            <a:r>
              <a:rPr lang="en-US" b="true" sz="6500">
                <a:solidFill>
                  <a:srgbClr val="000000"/>
                </a:solidFill>
                <a:latin typeface="Times New Roman Bold"/>
                <a:ea typeface="Times New Roman Bold"/>
                <a:cs typeface="Times New Roman Bold"/>
                <a:sym typeface="Times New Roman Bold"/>
              </a:rPr>
              <a:t>Tech</a:t>
            </a:r>
            <a:r>
              <a:rPr lang="en-US" b="true" sz="6500">
                <a:solidFill>
                  <a:srgbClr val="000000"/>
                </a:solidFill>
                <a:latin typeface="Times New Roman Bold"/>
                <a:ea typeface="Times New Roman Bold"/>
                <a:cs typeface="Times New Roman Bold"/>
                <a:sym typeface="Times New Roman Bold"/>
              </a:rPr>
              <a:t>nol</a:t>
            </a:r>
            <a:r>
              <a:rPr lang="en-US" b="true" sz="6500">
                <a:solidFill>
                  <a:srgbClr val="000000"/>
                </a:solidFill>
                <a:latin typeface="Times New Roman Bold"/>
                <a:ea typeface="Times New Roman Bold"/>
                <a:cs typeface="Times New Roman Bold"/>
                <a:sym typeface="Times New Roman Bold"/>
              </a:rPr>
              <a:t>ogies Used</a:t>
            </a:r>
          </a:p>
        </p:txBody>
      </p:sp>
      <p:sp>
        <p:nvSpPr>
          <p:cNvPr name="TextBox 4" id="4"/>
          <p:cNvSpPr txBox="true"/>
          <p:nvPr/>
        </p:nvSpPr>
        <p:spPr>
          <a:xfrm rot="0">
            <a:off x="1050817" y="2410246"/>
            <a:ext cx="16208479" cy="5943600"/>
          </a:xfrm>
          <a:prstGeom prst="rect">
            <a:avLst/>
          </a:prstGeom>
        </p:spPr>
        <p:txBody>
          <a:bodyPr anchor="t" rtlCol="false" tIns="0" lIns="0" bIns="0" rIns="0">
            <a:spAutoFit/>
          </a:bodyPr>
          <a:lstStyle/>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This Python project has been developed in Python for its readability and strong community support. </a:t>
            </a:r>
          </a:p>
          <a:p>
            <a:pPr algn="l">
              <a:lnSpc>
                <a:spcPts val="4200"/>
              </a:lnSpc>
            </a:pP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CVS files are used for storing and retrieving car data. This is useful for small data, prototype use (Mahmud </a:t>
            </a:r>
            <a:r>
              <a:rPr lang="en-US" sz="3500" i="true">
                <a:solidFill>
                  <a:srgbClr val="000000"/>
                </a:solidFill>
                <a:latin typeface="Times New Roman Italics"/>
                <a:ea typeface="Times New Roman Italics"/>
                <a:cs typeface="Times New Roman Italics"/>
                <a:sym typeface="Times New Roman Italics"/>
              </a:rPr>
              <a:t>et al.</a:t>
            </a:r>
            <a:r>
              <a:rPr lang="en-US" sz="3500">
                <a:solidFill>
                  <a:srgbClr val="000000"/>
                </a:solidFill>
                <a:latin typeface="Times New Roman"/>
                <a:ea typeface="Times New Roman"/>
                <a:cs typeface="Times New Roman"/>
                <a:sym typeface="Times New Roman"/>
              </a:rPr>
              <a:t>, 2019). </a:t>
            </a:r>
          </a:p>
          <a:p>
            <a:pPr algn="l">
              <a:lnSpc>
                <a:spcPts val="4200"/>
              </a:lnSpc>
            </a:pP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Int</a:t>
            </a:r>
            <a:r>
              <a:rPr lang="en-US" sz="3500">
                <a:solidFill>
                  <a:srgbClr val="000000"/>
                </a:solidFill>
                <a:latin typeface="Times New Roman"/>
                <a:ea typeface="Times New Roman"/>
                <a:cs typeface="Times New Roman"/>
                <a:sym typeface="Times New Roman"/>
              </a:rPr>
              <a:t>eraction wit</a:t>
            </a:r>
            <a:r>
              <a:rPr lang="en-US" sz="3500">
                <a:solidFill>
                  <a:srgbClr val="000000"/>
                </a:solidFill>
                <a:latin typeface="Times New Roman"/>
                <a:ea typeface="Times New Roman"/>
                <a:cs typeface="Times New Roman"/>
                <a:sym typeface="Times New Roman"/>
              </a:rPr>
              <a:t>h the program is done by a direct terminal; it has no dependency on any GUI framework or external library. </a:t>
            </a:r>
          </a:p>
          <a:p>
            <a:pPr algn="l">
              <a:lnSpc>
                <a:spcPts val="4200"/>
              </a:lnSpc>
            </a:pP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The program is modular; it consists of functions that load, display, and update inventory records. This makes the system scalable and easy to maintain. </a:t>
            </a:r>
          </a:p>
        </p:txBody>
      </p:sp>
      <p:sp>
        <p:nvSpPr>
          <p:cNvPr name="Freeform 5" id="5"/>
          <p:cNvSpPr/>
          <p:nvPr/>
        </p:nvSpPr>
        <p:spPr>
          <a:xfrm flipH="false" flipV="false" rot="0">
            <a:off x="14412502" y="343188"/>
            <a:ext cx="2846794" cy="2267083"/>
          </a:xfrm>
          <a:custGeom>
            <a:avLst/>
            <a:gdLst/>
            <a:ahLst/>
            <a:cxnLst/>
            <a:rect r="r" b="b" t="t" l="l"/>
            <a:pathLst>
              <a:path h="2267083" w="2846794">
                <a:moveTo>
                  <a:pt x="0" y="0"/>
                </a:moveTo>
                <a:lnTo>
                  <a:pt x="2846794" y="0"/>
                </a:lnTo>
                <a:lnTo>
                  <a:pt x="2846794" y="2267083"/>
                </a:lnTo>
                <a:lnTo>
                  <a:pt x="0" y="2267083"/>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50817" y="8353846"/>
            <a:ext cx="2154697" cy="1629735"/>
          </a:xfrm>
          <a:custGeom>
            <a:avLst/>
            <a:gdLst/>
            <a:ahLst/>
            <a:cxnLst/>
            <a:rect r="r" b="b" t="t" l="l"/>
            <a:pathLst>
              <a:path h="1629735" w="2154697">
                <a:moveTo>
                  <a:pt x="0" y="0"/>
                </a:moveTo>
                <a:lnTo>
                  <a:pt x="2154697" y="0"/>
                </a:lnTo>
                <a:lnTo>
                  <a:pt x="2154697" y="1629734"/>
                </a:lnTo>
                <a:lnTo>
                  <a:pt x="0" y="1629734"/>
                </a:lnTo>
                <a:lnTo>
                  <a:pt x="0" y="0"/>
                </a:lnTo>
                <a:close/>
              </a:path>
            </a:pathLst>
          </a:custGeom>
          <a:blipFill>
            <a:blip r:embed="rId6">
              <a:alphaModFix amt="19999"/>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FEE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9999"/>
            </a:blip>
            <a:stretch>
              <a:fillRect l="0" t="-9111" r="0" b="-9111"/>
            </a:stretch>
          </a:blipFill>
        </p:spPr>
      </p:sp>
      <p:sp>
        <p:nvSpPr>
          <p:cNvPr name="TextBox 3" id="3"/>
          <p:cNvSpPr txBox="true"/>
          <p:nvPr/>
        </p:nvSpPr>
        <p:spPr>
          <a:xfrm rot="0">
            <a:off x="1050817" y="1408986"/>
            <a:ext cx="16208483" cy="993775"/>
          </a:xfrm>
          <a:prstGeom prst="rect">
            <a:avLst/>
          </a:prstGeom>
        </p:spPr>
        <p:txBody>
          <a:bodyPr anchor="t" rtlCol="false" tIns="0" lIns="0" bIns="0" rIns="0">
            <a:spAutoFit/>
          </a:bodyPr>
          <a:lstStyle/>
          <a:p>
            <a:pPr algn="ctr" marL="0" indent="0" lvl="0">
              <a:lnSpc>
                <a:spcPts val="6500"/>
              </a:lnSpc>
            </a:pPr>
            <a:r>
              <a:rPr lang="en-US" b="true" sz="6500">
                <a:solidFill>
                  <a:srgbClr val="000000"/>
                </a:solidFill>
                <a:latin typeface="Times New Roman Bold"/>
                <a:ea typeface="Times New Roman Bold"/>
                <a:cs typeface="Times New Roman Bold"/>
                <a:sym typeface="Times New Roman Bold"/>
              </a:rPr>
              <a:t>System Functio</a:t>
            </a:r>
            <a:r>
              <a:rPr lang="en-US" b="true" sz="6500">
                <a:solidFill>
                  <a:srgbClr val="000000"/>
                </a:solidFill>
                <a:latin typeface="Times New Roman Bold"/>
                <a:ea typeface="Times New Roman Bold"/>
                <a:cs typeface="Times New Roman Bold"/>
                <a:sym typeface="Times New Roman Bold"/>
              </a:rPr>
              <a:t>nal</a:t>
            </a:r>
            <a:r>
              <a:rPr lang="en-US" b="true" sz="6500">
                <a:solidFill>
                  <a:srgbClr val="000000"/>
                </a:solidFill>
                <a:latin typeface="Times New Roman Bold"/>
                <a:ea typeface="Times New Roman Bold"/>
                <a:cs typeface="Times New Roman Bold"/>
                <a:sym typeface="Times New Roman Bold"/>
              </a:rPr>
              <a:t>ity - User Mode</a:t>
            </a:r>
          </a:p>
        </p:txBody>
      </p:sp>
      <p:sp>
        <p:nvSpPr>
          <p:cNvPr name="TextBox 4" id="4"/>
          <p:cNvSpPr txBox="true"/>
          <p:nvPr/>
        </p:nvSpPr>
        <p:spPr>
          <a:xfrm rot="0">
            <a:off x="1050817" y="2402761"/>
            <a:ext cx="16208479" cy="6477000"/>
          </a:xfrm>
          <a:prstGeom prst="rect">
            <a:avLst/>
          </a:prstGeom>
        </p:spPr>
        <p:txBody>
          <a:bodyPr anchor="t" rtlCol="false" tIns="0" lIns="0" bIns="0" rIns="0">
            <a:spAutoFit/>
          </a:bodyPr>
          <a:lstStyle/>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User mode </a:t>
            </a:r>
            <a:r>
              <a:rPr lang="en-US" sz="3500">
                <a:solidFill>
                  <a:srgbClr val="000000"/>
                </a:solidFill>
                <a:latin typeface="Times New Roman"/>
                <a:ea typeface="Times New Roman"/>
                <a:cs typeface="Times New Roman"/>
                <a:sym typeface="Times New Roman"/>
              </a:rPr>
              <a:t>is created for clients and other general visitors wishing to see the inventories available (Roggeveen and Sethuraman, 2020). </a:t>
            </a:r>
          </a:p>
          <a:p>
            <a:pPr algn="l">
              <a:lnSpc>
                <a:spcPts val="4200"/>
              </a:lnSpc>
            </a:pP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Users can view all vehicles currently listed, search within their budgets, refine the car selection by the manufacturing year, or look for specific brands. </a:t>
            </a:r>
          </a:p>
          <a:p>
            <a:pPr algn="l">
              <a:lnSpc>
                <a:spcPts val="4200"/>
              </a:lnSpc>
            </a:pP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In </a:t>
            </a:r>
            <a:r>
              <a:rPr lang="en-US" sz="3500">
                <a:solidFill>
                  <a:srgbClr val="000000"/>
                </a:solidFill>
                <a:latin typeface="Times New Roman"/>
                <a:ea typeface="Times New Roman"/>
                <a:cs typeface="Times New Roman"/>
                <a:sym typeface="Times New Roman"/>
              </a:rPr>
              <a:t>addition,</a:t>
            </a:r>
            <a:r>
              <a:rPr lang="en-US" sz="3500">
                <a:solidFill>
                  <a:srgbClr val="000000"/>
                </a:solidFill>
                <a:latin typeface="Times New Roman"/>
                <a:ea typeface="Times New Roman"/>
                <a:cs typeface="Times New Roman"/>
                <a:sym typeface="Times New Roman"/>
              </a:rPr>
              <a:t> users can sort listings according to price or year in ascending or descending order. </a:t>
            </a:r>
          </a:p>
          <a:p>
            <a:pPr algn="l">
              <a:lnSpc>
                <a:spcPts val="4200"/>
              </a:lnSpc>
            </a:pP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The essence of these features </a:t>
            </a:r>
            <a:r>
              <a:rPr lang="en-US" sz="3500">
                <a:solidFill>
                  <a:srgbClr val="000000"/>
                </a:solidFill>
                <a:latin typeface="Times New Roman"/>
                <a:ea typeface="Times New Roman"/>
                <a:cs typeface="Times New Roman"/>
                <a:sym typeface="Times New Roman"/>
              </a:rPr>
              <a:t>has been mirroring a smooth browsing experience similar to a digital catalogue, where the users can thus make their decisions more efficiently.</a:t>
            </a:r>
          </a:p>
        </p:txBody>
      </p:sp>
      <p:sp>
        <p:nvSpPr>
          <p:cNvPr name="Freeform 5" id="5"/>
          <p:cNvSpPr/>
          <p:nvPr/>
        </p:nvSpPr>
        <p:spPr>
          <a:xfrm flipH="false" flipV="false" rot="0">
            <a:off x="15286174" y="630535"/>
            <a:ext cx="1973126" cy="1772226"/>
          </a:xfrm>
          <a:custGeom>
            <a:avLst/>
            <a:gdLst/>
            <a:ahLst/>
            <a:cxnLst/>
            <a:rect r="r" b="b" t="t" l="l"/>
            <a:pathLst>
              <a:path h="1772226" w="1973126">
                <a:moveTo>
                  <a:pt x="0" y="0"/>
                </a:moveTo>
                <a:lnTo>
                  <a:pt x="1973126" y="0"/>
                </a:lnTo>
                <a:lnTo>
                  <a:pt x="1973126" y="1772226"/>
                </a:lnTo>
                <a:lnTo>
                  <a:pt x="0" y="1772226"/>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FEEF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19999"/>
            </a:blip>
            <a:stretch>
              <a:fillRect l="0" t="-9111" r="0" b="-9111"/>
            </a:stretch>
          </a:blipFill>
        </p:spPr>
      </p:sp>
      <p:sp>
        <p:nvSpPr>
          <p:cNvPr name="TextBox 3" id="3"/>
          <p:cNvSpPr txBox="true"/>
          <p:nvPr/>
        </p:nvSpPr>
        <p:spPr>
          <a:xfrm rot="0">
            <a:off x="1050817" y="1408986"/>
            <a:ext cx="16208483" cy="993775"/>
          </a:xfrm>
          <a:prstGeom prst="rect">
            <a:avLst/>
          </a:prstGeom>
        </p:spPr>
        <p:txBody>
          <a:bodyPr anchor="t" rtlCol="false" tIns="0" lIns="0" bIns="0" rIns="0">
            <a:spAutoFit/>
          </a:bodyPr>
          <a:lstStyle/>
          <a:p>
            <a:pPr algn="ctr" marL="0" indent="0" lvl="0">
              <a:lnSpc>
                <a:spcPts val="6500"/>
              </a:lnSpc>
            </a:pPr>
            <a:r>
              <a:rPr lang="en-US" b="true" sz="6500">
                <a:solidFill>
                  <a:srgbClr val="000000"/>
                </a:solidFill>
                <a:latin typeface="Times New Roman Bold"/>
                <a:ea typeface="Times New Roman Bold"/>
                <a:cs typeface="Times New Roman Bold"/>
                <a:sym typeface="Times New Roman Bold"/>
              </a:rPr>
              <a:t>System Functio</a:t>
            </a:r>
            <a:r>
              <a:rPr lang="en-US" b="true" sz="6500">
                <a:solidFill>
                  <a:srgbClr val="000000"/>
                </a:solidFill>
                <a:latin typeface="Times New Roman Bold"/>
                <a:ea typeface="Times New Roman Bold"/>
                <a:cs typeface="Times New Roman Bold"/>
                <a:sym typeface="Times New Roman Bold"/>
              </a:rPr>
              <a:t>nal</a:t>
            </a:r>
            <a:r>
              <a:rPr lang="en-US" b="true" sz="6500">
                <a:solidFill>
                  <a:srgbClr val="000000"/>
                </a:solidFill>
                <a:latin typeface="Times New Roman Bold"/>
                <a:ea typeface="Times New Roman Bold"/>
                <a:cs typeface="Times New Roman Bold"/>
                <a:sym typeface="Times New Roman Bold"/>
              </a:rPr>
              <a:t>ity - Admin Mode</a:t>
            </a:r>
          </a:p>
        </p:txBody>
      </p:sp>
      <p:sp>
        <p:nvSpPr>
          <p:cNvPr name="TextBox 4" id="4"/>
          <p:cNvSpPr txBox="true"/>
          <p:nvPr/>
        </p:nvSpPr>
        <p:spPr>
          <a:xfrm rot="0">
            <a:off x="1050817" y="2402761"/>
            <a:ext cx="16208479" cy="6477000"/>
          </a:xfrm>
          <a:prstGeom prst="rect">
            <a:avLst/>
          </a:prstGeom>
        </p:spPr>
        <p:txBody>
          <a:bodyPr anchor="t" rtlCol="false" tIns="0" lIns="0" bIns="0" rIns="0">
            <a:spAutoFit/>
          </a:bodyPr>
          <a:lstStyle/>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In this system the admin mode </a:t>
            </a:r>
            <a:r>
              <a:rPr lang="en-US" sz="3500">
                <a:solidFill>
                  <a:srgbClr val="000000"/>
                </a:solidFill>
                <a:latin typeface="Times New Roman"/>
                <a:ea typeface="Times New Roman"/>
                <a:cs typeface="Times New Roman"/>
                <a:sym typeface="Times New Roman"/>
              </a:rPr>
              <a:t>is very necessary for managing inventory. </a:t>
            </a:r>
          </a:p>
          <a:p>
            <a:pPr algn="l">
              <a:lnSpc>
                <a:spcPts val="4200"/>
              </a:lnSpc>
            </a:pP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Admins can view the entire database of cars, add new listings with all required information, and edit existing databases (Aji </a:t>
            </a:r>
            <a:r>
              <a:rPr lang="en-US" sz="3500" i="true">
                <a:solidFill>
                  <a:srgbClr val="000000"/>
                </a:solidFill>
                <a:latin typeface="Times New Roman Italics"/>
                <a:ea typeface="Times New Roman Italics"/>
                <a:cs typeface="Times New Roman Italics"/>
                <a:sym typeface="Times New Roman Italics"/>
              </a:rPr>
              <a:t>et al.</a:t>
            </a:r>
            <a:r>
              <a:rPr lang="en-US" sz="3500">
                <a:solidFill>
                  <a:srgbClr val="000000"/>
                </a:solidFill>
                <a:latin typeface="Times New Roman"/>
                <a:ea typeface="Times New Roman"/>
                <a:cs typeface="Times New Roman"/>
                <a:sym typeface="Times New Roman"/>
              </a:rPr>
              <a:t>, 2020). </a:t>
            </a:r>
          </a:p>
          <a:p>
            <a:pPr algn="l">
              <a:lnSpc>
                <a:spcPts val="4200"/>
              </a:lnSpc>
            </a:pP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Updating involves anything from pricing, color change of the car, and modifying the availability status (i.e. available or sold). </a:t>
            </a:r>
          </a:p>
          <a:p>
            <a:pPr algn="l">
              <a:lnSpc>
                <a:spcPts val="4200"/>
              </a:lnSpc>
            </a:pP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This</a:t>
            </a:r>
            <a:r>
              <a:rPr lang="en-US" sz="3500">
                <a:solidFill>
                  <a:srgbClr val="000000"/>
                </a:solidFill>
                <a:latin typeface="Times New Roman"/>
                <a:ea typeface="Times New Roman"/>
                <a:cs typeface="Times New Roman"/>
                <a:sym typeface="Times New Roman"/>
              </a:rPr>
              <a:t> separ</a:t>
            </a:r>
            <a:r>
              <a:rPr lang="en-US" sz="3500">
                <a:solidFill>
                  <a:srgbClr val="000000"/>
                </a:solidFill>
                <a:latin typeface="Times New Roman"/>
                <a:ea typeface="Times New Roman"/>
                <a:cs typeface="Times New Roman"/>
                <a:sym typeface="Times New Roman"/>
              </a:rPr>
              <a:t>ation</a:t>
            </a:r>
            <a:r>
              <a:rPr lang="en-US" sz="3500">
                <a:solidFill>
                  <a:srgbClr val="000000"/>
                </a:solidFill>
                <a:latin typeface="Times New Roman"/>
                <a:ea typeface="Times New Roman"/>
                <a:cs typeface="Times New Roman"/>
                <a:sym typeface="Times New Roman"/>
              </a:rPr>
              <a:t> of roles ensures that important functions are restricted to authorized personnel and keeps dat</a:t>
            </a:r>
            <a:r>
              <a:rPr lang="en-US" sz="3500">
                <a:solidFill>
                  <a:srgbClr val="000000"/>
                </a:solidFill>
                <a:latin typeface="Times New Roman"/>
                <a:ea typeface="Times New Roman"/>
                <a:cs typeface="Times New Roman"/>
                <a:sym typeface="Times New Roman"/>
              </a:rPr>
              <a:t>a integrity. </a:t>
            </a:r>
          </a:p>
          <a:p>
            <a:pPr algn="l">
              <a:lnSpc>
                <a:spcPts val="4200"/>
              </a:lnSpc>
            </a:pPr>
          </a:p>
          <a:p>
            <a:pPr algn="l"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Admin mode has input validation to protect against unintentional corruption. </a:t>
            </a:r>
          </a:p>
        </p:txBody>
      </p:sp>
      <p:sp>
        <p:nvSpPr>
          <p:cNvPr name="Freeform 5" id="5"/>
          <p:cNvSpPr/>
          <p:nvPr/>
        </p:nvSpPr>
        <p:spPr>
          <a:xfrm flipH="false" flipV="false" rot="0">
            <a:off x="15286174" y="630535"/>
            <a:ext cx="1973126" cy="1772226"/>
          </a:xfrm>
          <a:custGeom>
            <a:avLst/>
            <a:gdLst/>
            <a:ahLst/>
            <a:cxnLst/>
            <a:rect r="r" b="b" t="t" l="l"/>
            <a:pathLst>
              <a:path h="1772226" w="1973126">
                <a:moveTo>
                  <a:pt x="0" y="0"/>
                </a:moveTo>
                <a:lnTo>
                  <a:pt x="1973126" y="0"/>
                </a:lnTo>
                <a:lnTo>
                  <a:pt x="1973126" y="1772226"/>
                </a:lnTo>
                <a:lnTo>
                  <a:pt x="0" y="1772226"/>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FEEF5"/>
        </a:solidFill>
      </p:bgPr>
    </p:bg>
    <p:spTree>
      <p:nvGrpSpPr>
        <p:cNvPr id="1" name=""/>
        <p:cNvGrpSpPr/>
        <p:nvPr/>
      </p:nvGrpSpPr>
      <p:grpSpPr>
        <a:xfrm>
          <a:off x="0" y="0"/>
          <a:ext cx="0" cy="0"/>
          <a:chOff x="0" y="0"/>
          <a:chExt cx="0" cy="0"/>
        </a:xfrm>
      </p:grpSpPr>
      <p:grpSp>
        <p:nvGrpSpPr>
          <p:cNvPr name="Group 2" id="2"/>
          <p:cNvGrpSpPr/>
          <p:nvPr/>
        </p:nvGrpSpPr>
        <p:grpSpPr>
          <a:xfrm rot="0">
            <a:off x="0" y="0"/>
            <a:ext cx="6454196" cy="10287000"/>
            <a:chOff x="0" y="0"/>
            <a:chExt cx="669140" cy="1066506"/>
          </a:xfrm>
        </p:grpSpPr>
        <p:sp>
          <p:nvSpPr>
            <p:cNvPr name="Freeform 3" id="3"/>
            <p:cNvSpPr/>
            <p:nvPr/>
          </p:nvSpPr>
          <p:spPr>
            <a:xfrm flipH="false" flipV="false" rot="0">
              <a:off x="0" y="0"/>
              <a:ext cx="669140" cy="1066506"/>
            </a:xfrm>
            <a:custGeom>
              <a:avLst/>
              <a:gdLst/>
              <a:ahLst/>
              <a:cxnLst/>
              <a:rect r="r" b="b" t="t" l="l"/>
              <a:pathLst>
                <a:path h="1066506" w="669140">
                  <a:moveTo>
                    <a:pt x="0" y="0"/>
                  </a:moveTo>
                  <a:lnTo>
                    <a:pt x="669140" y="0"/>
                  </a:lnTo>
                  <a:lnTo>
                    <a:pt x="669140" y="1066506"/>
                  </a:lnTo>
                  <a:lnTo>
                    <a:pt x="0" y="1066506"/>
                  </a:lnTo>
                  <a:close/>
                </a:path>
              </a:pathLst>
            </a:custGeom>
            <a:blipFill>
              <a:blip r:embed="rId3"/>
              <a:stretch>
                <a:fillRect l="-47779" t="0" r="-92347" b="0"/>
              </a:stretch>
            </a:blipFill>
          </p:spPr>
        </p:sp>
      </p:grpSp>
      <p:sp>
        <p:nvSpPr>
          <p:cNvPr name="TextBox 4" id="4"/>
          <p:cNvSpPr txBox="true"/>
          <p:nvPr/>
        </p:nvSpPr>
        <p:spPr>
          <a:xfrm rot="0">
            <a:off x="6454196" y="720725"/>
            <a:ext cx="11833804" cy="1812925"/>
          </a:xfrm>
          <a:prstGeom prst="rect">
            <a:avLst/>
          </a:prstGeom>
        </p:spPr>
        <p:txBody>
          <a:bodyPr anchor="t" rtlCol="false" tIns="0" lIns="0" bIns="0" rIns="0">
            <a:spAutoFit/>
          </a:bodyPr>
          <a:lstStyle/>
          <a:p>
            <a:pPr algn="ctr" marL="0" indent="0" lvl="0">
              <a:lnSpc>
                <a:spcPts val="6500"/>
              </a:lnSpc>
            </a:pPr>
            <a:r>
              <a:rPr lang="en-US" b="true" sz="6500">
                <a:solidFill>
                  <a:srgbClr val="000000"/>
                </a:solidFill>
                <a:latin typeface="Times New Roman Bold"/>
                <a:ea typeface="Times New Roman Bold"/>
                <a:cs typeface="Times New Roman Bold"/>
                <a:sym typeface="Times New Roman Bold"/>
              </a:rPr>
              <a:t>Core Programming Princip</a:t>
            </a:r>
            <a:r>
              <a:rPr lang="en-US" b="true" sz="6500">
                <a:solidFill>
                  <a:srgbClr val="000000"/>
                </a:solidFill>
                <a:latin typeface="Times New Roman Bold"/>
                <a:ea typeface="Times New Roman Bold"/>
                <a:cs typeface="Times New Roman Bold"/>
                <a:sym typeface="Times New Roman Bold"/>
              </a:rPr>
              <a:t>les</a:t>
            </a:r>
            <a:r>
              <a:rPr lang="en-US" b="true" sz="6500">
                <a:solidFill>
                  <a:srgbClr val="000000"/>
                </a:solidFill>
                <a:latin typeface="Times New Roman Bold"/>
                <a:ea typeface="Times New Roman Bold"/>
                <a:cs typeface="Times New Roman Bold"/>
                <a:sym typeface="Times New Roman Bold"/>
              </a:rPr>
              <a:t> &amp; Layout</a:t>
            </a:r>
          </a:p>
        </p:txBody>
      </p:sp>
      <p:sp>
        <p:nvSpPr>
          <p:cNvPr name="TextBox 5" id="5"/>
          <p:cNvSpPr txBox="true"/>
          <p:nvPr/>
        </p:nvSpPr>
        <p:spPr>
          <a:xfrm rot="0">
            <a:off x="6454196" y="2457450"/>
            <a:ext cx="11315286" cy="7353300"/>
          </a:xfrm>
          <a:prstGeom prst="rect">
            <a:avLst/>
          </a:prstGeom>
        </p:spPr>
        <p:txBody>
          <a:bodyPr anchor="t" rtlCol="false" tIns="0" lIns="0" bIns="0" rIns="0">
            <a:spAutoFit/>
          </a:bodyPr>
          <a:lstStyle/>
          <a:p>
            <a:pPr algn="l" marL="690882" indent="-345441" lvl="1">
              <a:lnSpc>
                <a:spcPts val="3840"/>
              </a:lnSpc>
              <a:buFont typeface="Arial"/>
              <a:buChar char="•"/>
            </a:pPr>
            <a:r>
              <a:rPr lang="en-US" sz="3200">
                <a:solidFill>
                  <a:srgbClr val="000000"/>
                </a:solidFill>
                <a:latin typeface="Times New Roman"/>
                <a:ea typeface="Times New Roman"/>
                <a:cs typeface="Times New Roman"/>
                <a:sym typeface="Times New Roman"/>
              </a:rPr>
              <a:t>The program employs the modular style, whereby a module or</a:t>
            </a:r>
            <a:r>
              <a:rPr lang="en-US" sz="3200">
                <a:solidFill>
                  <a:srgbClr val="000000"/>
                </a:solidFill>
                <a:latin typeface="Times New Roman"/>
                <a:ea typeface="Times New Roman"/>
                <a:cs typeface="Times New Roman"/>
                <a:sym typeface="Times New Roman"/>
              </a:rPr>
              <a:t> each function takes responsibility or is aware of its assignment. </a:t>
            </a:r>
          </a:p>
          <a:p>
            <a:pPr algn="l" marL="690882" indent="-345441" lvl="1">
              <a:lnSpc>
                <a:spcPts val="3840"/>
              </a:lnSpc>
              <a:buFont typeface="Arial"/>
              <a:buChar char="•"/>
            </a:pPr>
            <a:r>
              <a:rPr lang="en-US" sz="3200">
                <a:solidFill>
                  <a:srgbClr val="000000"/>
                </a:solidFill>
                <a:latin typeface="Times New Roman"/>
                <a:ea typeface="Times New Roman"/>
                <a:cs typeface="Times New Roman"/>
                <a:sym typeface="Times New Roman"/>
              </a:rPr>
              <a:t>Role selection is provided on the application's primary screen, which feeds user traffic into their respective requirement-specific menu items. </a:t>
            </a:r>
          </a:p>
          <a:p>
            <a:pPr algn="l" marL="690882" indent="-345441" lvl="1">
              <a:lnSpc>
                <a:spcPts val="3840"/>
              </a:lnSpc>
              <a:buFont typeface="Arial"/>
              <a:buChar char="•"/>
            </a:pPr>
            <a:r>
              <a:rPr lang="en-US" sz="3200">
                <a:solidFill>
                  <a:srgbClr val="000000"/>
                </a:solidFill>
                <a:latin typeface="Times New Roman"/>
                <a:ea typeface="Times New Roman"/>
                <a:cs typeface="Times New Roman"/>
                <a:sym typeface="Times New Roman"/>
              </a:rPr>
              <a:t>Functions like load_data() and sav</a:t>
            </a:r>
            <a:r>
              <a:rPr lang="en-US" sz="3200">
                <a:solidFill>
                  <a:srgbClr val="000000"/>
                </a:solidFill>
                <a:latin typeface="Times New Roman"/>
                <a:ea typeface="Times New Roman"/>
                <a:cs typeface="Times New Roman"/>
                <a:sym typeface="Times New Roman"/>
              </a:rPr>
              <a:t>e</a:t>
            </a:r>
            <a:r>
              <a:rPr lang="en-US" sz="3200">
                <a:solidFill>
                  <a:srgbClr val="000000"/>
                </a:solidFill>
                <a:latin typeface="Times New Roman"/>
                <a:ea typeface="Times New Roman"/>
                <a:cs typeface="Times New Roman"/>
                <a:sym typeface="Times New Roman"/>
              </a:rPr>
              <a:t>_da</a:t>
            </a:r>
            <a:r>
              <a:rPr lang="en-US" sz="3200">
                <a:solidFill>
                  <a:srgbClr val="000000"/>
                </a:solidFill>
                <a:latin typeface="Times New Roman"/>
                <a:ea typeface="Times New Roman"/>
                <a:cs typeface="Times New Roman"/>
                <a:sym typeface="Times New Roman"/>
              </a:rPr>
              <a:t>ta</a:t>
            </a:r>
            <a:r>
              <a:rPr lang="en-US" sz="3200">
                <a:solidFill>
                  <a:srgbClr val="000000"/>
                </a:solidFill>
                <a:latin typeface="Times New Roman"/>
                <a:ea typeface="Times New Roman"/>
                <a:cs typeface="Times New Roman"/>
                <a:sym typeface="Times New Roman"/>
              </a:rPr>
              <a:t>() are used to control actions performed on a closed CSV file when handling persistent vehicle data (Kumar and Hooda, 2023). </a:t>
            </a:r>
          </a:p>
          <a:p>
            <a:pPr algn="l" marL="690882" indent="-345441" lvl="1">
              <a:lnSpc>
                <a:spcPts val="3840"/>
              </a:lnSpc>
              <a:buFont typeface="Arial"/>
              <a:buChar char="•"/>
            </a:pPr>
            <a:r>
              <a:rPr lang="en-US" sz="3200">
                <a:solidFill>
                  <a:srgbClr val="000000"/>
                </a:solidFill>
                <a:latin typeface="Times New Roman"/>
                <a:ea typeface="Times New Roman"/>
                <a:cs typeface="Times New Roman"/>
                <a:sym typeface="Times New Roman"/>
              </a:rPr>
              <a:t>The code is</a:t>
            </a:r>
            <a:r>
              <a:rPr lang="en-US" sz="3200">
                <a:solidFill>
                  <a:srgbClr val="000000"/>
                </a:solidFill>
                <a:latin typeface="Times New Roman"/>
                <a:ea typeface="Times New Roman"/>
                <a:cs typeface="Times New Roman"/>
                <a:sym typeface="Times New Roman"/>
              </a:rPr>
              <a:t> presen</a:t>
            </a:r>
            <a:r>
              <a:rPr lang="en-US" sz="3200">
                <a:solidFill>
                  <a:srgbClr val="000000"/>
                </a:solidFill>
                <a:latin typeface="Times New Roman"/>
                <a:ea typeface="Times New Roman"/>
                <a:cs typeface="Times New Roman"/>
                <a:sym typeface="Times New Roman"/>
              </a:rPr>
              <a:t>ted</a:t>
            </a:r>
            <a:r>
              <a:rPr lang="en-US" sz="3200">
                <a:solidFill>
                  <a:srgbClr val="000000"/>
                </a:solidFill>
                <a:latin typeface="Times New Roman"/>
                <a:ea typeface="Times New Roman"/>
                <a:cs typeface="Times New Roman"/>
                <a:sym typeface="Times New Roman"/>
              </a:rPr>
              <a:t> to promote reusability and enhance coding clarity; no repetition occurs when it comes to matters of reuse. </a:t>
            </a:r>
          </a:p>
          <a:p>
            <a:pPr algn="l" marL="690882" indent="-345441" lvl="1">
              <a:lnSpc>
                <a:spcPts val="3840"/>
              </a:lnSpc>
              <a:buFont typeface="Arial"/>
              <a:buChar char="•"/>
            </a:pPr>
            <a:r>
              <a:rPr lang="en-US" sz="3200">
                <a:solidFill>
                  <a:srgbClr val="000000"/>
                </a:solidFill>
                <a:latin typeface="Times New Roman"/>
                <a:ea typeface="Times New Roman"/>
                <a:cs typeface="Times New Roman"/>
                <a:sym typeface="Times New Roman"/>
              </a:rPr>
              <a:t>The menus are</a:t>
            </a:r>
            <a:r>
              <a:rPr lang="en-US" sz="3200">
                <a:solidFill>
                  <a:srgbClr val="000000"/>
                </a:solidFill>
                <a:latin typeface="Times New Roman"/>
                <a:ea typeface="Times New Roman"/>
                <a:cs typeface="Times New Roman"/>
                <a:sym typeface="Times New Roman"/>
              </a:rPr>
              <a:t> engineered to be modular, given loops that sit around the menu above admin and user interaction-while-loops- to gracelessly control menu input.</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FEEF5"/>
        </a:solidFill>
      </p:bgPr>
    </p:bg>
    <p:spTree>
      <p:nvGrpSpPr>
        <p:cNvPr id="1" name=""/>
        <p:cNvGrpSpPr/>
        <p:nvPr/>
      </p:nvGrpSpPr>
      <p:grpSpPr>
        <a:xfrm>
          <a:off x="0" y="0"/>
          <a:ext cx="0" cy="0"/>
          <a:chOff x="0" y="0"/>
          <a:chExt cx="0" cy="0"/>
        </a:xfrm>
      </p:grpSpPr>
      <p:sp>
        <p:nvSpPr>
          <p:cNvPr name="TextBox 2" id="2"/>
          <p:cNvSpPr txBox="true"/>
          <p:nvPr/>
        </p:nvSpPr>
        <p:spPr>
          <a:xfrm rot="0">
            <a:off x="1050817" y="2546295"/>
            <a:ext cx="16208479" cy="6477000"/>
          </a:xfrm>
          <a:prstGeom prst="rect">
            <a:avLst/>
          </a:prstGeom>
        </p:spPr>
        <p:txBody>
          <a:bodyPr anchor="t" rtlCol="false" tIns="0" lIns="0" bIns="0" rIns="0">
            <a:spAutoFit/>
          </a:bodyPr>
          <a:lstStyle/>
          <a:p>
            <a:pPr algn="just">
              <a:lnSpc>
                <a:spcPts val="4200"/>
              </a:lnSpc>
            </a:pPr>
            <a:r>
              <a:rPr lang="en-US" sz="3500" b="true">
                <a:solidFill>
                  <a:srgbClr val="000000"/>
                </a:solidFill>
                <a:latin typeface="Times New Roman Bold"/>
                <a:ea typeface="Times New Roman Bold"/>
                <a:cs typeface="Times New Roman Bold"/>
                <a:sym typeface="Times New Roman Bold"/>
              </a:rPr>
              <a:t>Testing</a:t>
            </a:r>
          </a:p>
          <a:p>
            <a:pPr algn="just"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Data has been manually tested within the various input combinations as well as with all the edge cases (Srivastava, Kumar</a:t>
            </a:r>
            <a:r>
              <a:rPr lang="en-US" sz="3500">
                <a:solidFill>
                  <a:srgbClr val="000000"/>
                </a:solidFill>
                <a:latin typeface="Times New Roman"/>
                <a:ea typeface="Times New Roman"/>
                <a:cs typeface="Times New Roman"/>
                <a:sym typeface="Times New Roman"/>
              </a:rPr>
              <a:t> a</a:t>
            </a:r>
            <a:r>
              <a:rPr lang="en-US" sz="3500">
                <a:solidFill>
                  <a:srgbClr val="000000"/>
                </a:solidFill>
                <a:latin typeface="Times New Roman"/>
                <a:ea typeface="Times New Roman"/>
                <a:cs typeface="Times New Roman"/>
                <a:sym typeface="Times New Roman"/>
              </a:rPr>
              <a:t>nd Singh, 2021). </a:t>
            </a:r>
          </a:p>
          <a:p>
            <a:pPr algn="just"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The test case objectives were validating operations like adding new vehicles, updating, searching with wrong inputs, and sorting lists. </a:t>
            </a:r>
          </a:p>
          <a:p>
            <a:pPr algn="just">
              <a:lnSpc>
                <a:spcPts val="4200"/>
              </a:lnSpc>
            </a:pPr>
          </a:p>
          <a:p>
            <a:pPr algn="just">
              <a:lnSpc>
                <a:spcPts val="4200"/>
              </a:lnSpc>
            </a:pPr>
            <a:r>
              <a:rPr lang="en-US" sz="3500" b="true">
                <a:solidFill>
                  <a:srgbClr val="000000"/>
                </a:solidFill>
                <a:latin typeface="Times New Roman Bold"/>
                <a:ea typeface="Times New Roman Bold"/>
                <a:cs typeface="Times New Roman Bold"/>
                <a:sym typeface="Times New Roman Bold"/>
              </a:rPr>
              <a:t>Output</a:t>
            </a:r>
          </a:p>
          <a:p>
            <a:pPr algn="just"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Taken terminal screenshots of the output withhold sorting displays and updated details as expected. </a:t>
            </a:r>
          </a:p>
          <a:p>
            <a:pPr algn="just" marL="755651" indent="-377825" lvl="1">
              <a:lnSpc>
                <a:spcPts val="4200"/>
              </a:lnSpc>
              <a:buFont typeface="Arial"/>
              <a:buChar char="•"/>
            </a:pPr>
            <a:r>
              <a:rPr lang="en-US" sz="3500">
                <a:solidFill>
                  <a:srgbClr val="000000"/>
                </a:solidFill>
                <a:latin typeface="Times New Roman"/>
                <a:ea typeface="Times New Roman"/>
                <a:cs typeface="Times New Roman"/>
                <a:sym typeface="Times New Roman"/>
              </a:rPr>
              <a:t>Validation rules were put into place to avoid breakages under interface crashes later on; type mismatch and out-of-range values were outlawed for smooth errorless navigation through the site.</a:t>
            </a:r>
          </a:p>
        </p:txBody>
      </p:sp>
      <p:sp>
        <p:nvSpPr>
          <p:cNvPr name="Freeform 3" id="3"/>
          <p:cNvSpPr/>
          <p:nvPr/>
        </p:nvSpPr>
        <p:spPr>
          <a:xfrm flipH="false" flipV="false" rot="0">
            <a:off x="14965324" y="309728"/>
            <a:ext cx="2293976" cy="2367142"/>
          </a:xfrm>
          <a:custGeom>
            <a:avLst/>
            <a:gdLst/>
            <a:ahLst/>
            <a:cxnLst/>
            <a:rect r="r" b="b" t="t" l="l"/>
            <a:pathLst>
              <a:path h="2367142" w="2293976">
                <a:moveTo>
                  <a:pt x="0" y="0"/>
                </a:moveTo>
                <a:lnTo>
                  <a:pt x="2293976" y="0"/>
                </a:lnTo>
                <a:lnTo>
                  <a:pt x="2293976" y="2367142"/>
                </a:lnTo>
                <a:lnTo>
                  <a:pt x="0" y="2367142"/>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28078" y="8344040"/>
            <a:ext cx="1731222" cy="1942960"/>
          </a:xfrm>
          <a:custGeom>
            <a:avLst/>
            <a:gdLst/>
            <a:ahLst/>
            <a:cxnLst/>
            <a:rect r="r" b="b" t="t" l="l"/>
            <a:pathLst>
              <a:path h="1942960" w="1731222">
                <a:moveTo>
                  <a:pt x="0" y="0"/>
                </a:moveTo>
                <a:lnTo>
                  <a:pt x="1731222" y="0"/>
                </a:lnTo>
                <a:lnTo>
                  <a:pt x="1731222" y="1942960"/>
                </a:lnTo>
                <a:lnTo>
                  <a:pt x="0" y="1942960"/>
                </a:lnTo>
                <a:lnTo>
                  <a:pt x="0" y="0"/>
                </a:lnTo>
                <a:close/>
              </a:path>
            </a:pathLst>
          </a:custGeom>
          <a:blipFill>
            <a:blip r:embed="rId5">
              <a:alphaModFix amt="35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50817" y="265104"/>
            <a:ext cx="2076562" cy="2150949"/>
          </a:xfrm>
          <a:custGeom>
            <a:avLst/>
            <a:gdLst/>
            <a:ahLst/>
            <a:cxnLst/>
            <a:rect r="r" b="b" t="t" l="l"/>
            <a:pathLst>
              <a:path h="2150949" w="2076562">
                <a:moveTo>
                  <a:pt x="0" y="0"/>
                </a:moveTo>
                <a:lnTo>
                  <a:pt x="2076562" y="0"/>
                </a:lnTo>
                <a:lnTo>
                  <a:pt x="2076562" y="2150950"/>
                </a:lnTo>
                <a:lnTo>
                  <a:pt x="0" y="2150950"/>
                </a:lnTo>
                <a:lnTo>
                  <a:pt x="0" y="0"/>
                </a:lnTo>
                <a:close/>
              </a:path>
            </a:pathLst>
          </a:custGeom>
          <a:blipFill>
            <a:blip r:embed="rId7">
              <a:alphaModFix amt="35000"/>
            </a:blip>
            <a:stretch>
              <a:fillRect l="0" t="0" r="0" b="0"/>
            </a:stretch>
          </a:blipFill>
        </p:spPr>
      </p:sp>
      <p:sp>
        <p:nvSpPr>
          <p:cNvPr name="TextBox 6" id="6"/>
          <p:cNvSpPr txBox="true"/>
          <p:nvPr/>
        </p:nvSpPr>
        <p:spPr>
          <a:xfrm rot="0">
            <a:off x="1050817" y="1422278"/>
            <a:ext cx="16208483" cy="993775"/>
          </a:xfrm>
          <a:prstGeom prst="rect">
            <a:avLst/>
          </a:prstGeom>
        </p:spPr>
        <p:txBody>
          <a:bodyPr anchor="t" rtlCol="false" tIns="0" lIns="0" bIns="0" rIns="0">
            <a:spAutoFit/>
          </a:bodyPr>
          <a:lstStyle/>
          <a:p>
            <a:pPr algn="ctr" marL="0" indent="0" lvl="0">
              <a:lnSpc>
                <a:spcPts val="6500"/>
              </a:lnSpc>
            </a:pPr>
            <a:r>
              <a:rPr lang="en-US" b="true" sz="6500">
                <a:solidFill>
                  <a:srgbClr val="000000"/>
                </a:solidFill>
                <a:latin typeface="Times New Roman Bold"/>
                <a:ea typeface="Times New Roman Bold"/>
                <a:cs typeface="Times New Roman Bold"/>
                <a:sym typeface="Times New Roman Bold"/>
              </a:rPr>
              <a:t>T</a:t>
            </a:r>
            <a:r>
              <a:rPr lang="en-US" b="true" sz="6500">
                <a:solidFill>
                  <a:srgbClr val="000000"/>
                </a:solidFill>
                <a:latin typeface="Times New Roman Bold"/>
                <a:ea typeface="Times New Roman Bold"/>
                <a:cs typeface="Times New Roman Bold"/>
                <a:sym typeface="Times New Roman Bold"/>
              </a:rPr>
              <a:t>esting &amp; Output</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DAGmYLhtOQY</dc:identifier>
  <dcterms:modified xsi:type="dcterms:W3CDTF">2011-08-01T06:04:30Z</dcterms:modified>
  <cp:revision>1</cp:revision>
  <dc:title>MZ20795_PPT</dc:title>
</cp:coreProperties>
</file>